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sldIdLst>
    <p:sldId id="353" r:id="rId4"/>
    <p:sldId id="565" r:id="rId6"/>
    <p:sldId id="564" r:id="rId7"/>
    <p:sldId id="357" r:id="rId8"/>
    <p:sldId id="308" r:id="rId9"/>
    <p:sldId id="359" r:id="rId10"/>
    <p:sldId id="360" r:id="rId11"/>
    <p:sldId id="361" r:id="rId12"/>
    <p:sldId id="362" r:id="rId13"/>
    <p:sldId id="313" r:id="rId14"/>
    <p:sldId id="566" r:id="rId15"/>
    <p:sldId id="567" r:id="rId16"/>
    <p:sldId id="368" r:id="rId17"/>
    <p:sldId id="655" r:id="rId18"/>
    <p:sldId id="668" r:id="rId19"/>
    <p:sldId id="547" r:id="rId20"/>
    <p:sldId id="671" r:id="rId21"/>
    <p:sldId id="672" r:id="rId22"/>
    <p:sldId id="612" r:id="rId23"/>
    <p:sldId id="615" r:id="rId24"/>
    <p:sldId id="732" r:id="rId25"/>
    <p:sldId id="432" r:id="rId26"/>
  </p:sldIdLst>
  <p:sldSz cx="9144000" cy="6858000" type="screen4x3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74" autoAdjust="0"/>
    <p:restoredTop sz="92351" autoAdjust="0"/>
  </p:normalViewPr>
  <p:slideViewPr>
    <p:cSldViewPr>
      <p:cViewPr>
        <p:scale>
          <a:sx n="60" d="100"/>
          <a:sy n="60" d="100"/>
        </p:scale>
        <p:origin x="-384" y="-198"/>
      </p:cViewPr>
      <p:guideLst>
        <p:guide orient="horz" pos="2158"/>
        <p:guide pos="2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hitney_clever\Desktop\&#26032;&#24314;%20Microsoft%20Office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 b="1" i="0" cap="none" spc="0" baseline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SBS</a:t>
            </a:r>
            <a:r>
              <a:rPr lang="zh-CN" altLang="zh-CN" sz="1600" b="1" i="0" cap="none" spc="0" baseline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改性沥青热分解现象研究数据</a:t>
            </a:r>
            <a:endParaRPr lang="zh-CN" altLang="zh-CN" sz="16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Sheet1!$D$20</c:f>
              <c:strCache>
                <c:ptCount val="1"/>
                <c:pt idx="0">
                  <c:v>延度/cm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Sheet1!$C$21:$C$24</c:f>
              <c:numCache>
                <c:formatCode>General</c:formatCode>
                <c:ptCount val="4"/>
                <c:pt idx="0">
                  <c:v>2</c:v>
                </c:pt>
                <c:pt idx="1">
                  <c:v>14</c:v>
                </c:pt>
                <c:pt idx="2">
                  <c:v>26</c:v>
                </c:pt>
                <c:pt idx="3">
                  <c:v>50</c:v>
                </c:pt>
              </c:numCache>
            </c:numRef>
          </c:cat>
          <c:val>
            <c:numRef>
              <c:f>Sheet1!$D$21:$D$24</c:f>
              <c:numCache>
                <c:formatCode>General</c:formatCode>
                <c:ptCount val="4"/>
                <c:pt idx="0">
                  <c:v>38</c:v>
                </c:pt>
                <c:pt idx="1">
                  <c:v>34</c:v>
                </c:pt>
                <c:pt idx="2">
                  <c:v>24.5</c:v>
                </c:pt>
                <c:pt idx="3">
                  <c:v>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Sheet1!$E$20</c:f>
              <c:strCache>
                <c:ptCount val="1"/>
                <c:pt idx="0">
                  <c:v>软化点/℃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Sheet1!$C$21:$C$24</c:f>
              <c:numCache>
                <c:formatCode>General</c:formatCode>
                <c:ptCount val="4"/>
                <c:pt idx="0">
                  <c:v>2</c:v>
                </c:pt>
                <c:pt idx="1">
                  <c:v>14</c:v>
                </c:pt>
                <c:pt idx="2">
                  <c:v>26</c:v>
                </c:pt>
                <c:pt idx="3">
                  <c:v>50</c:v>
                </c:pt>
              </c:numCache>
            </c:numRef>
          </c:cat>
          <c:val>
            <c:numRef>
              <c:f>Sheet1!$E$21:$E$24</c:f>
              <c:numCache>
                <c:formatCode>General</c:formatCode>
                <c:ptCount val="4"/>
                <c:pt idx="0">
                  <c:v>78</c:v>
                </c:pt>
                <c:pt idx="1">
                  <c:v>74</c:v>
                </c:pt>
                <c:pt idx="2">
                  <c:v>67</c:v>
                </c:pt>
                <c:pt idx="3">
                  <c:v>61.5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2072192"/>
        <c:axId val="92753920"/>
      </c:lineChart>
      <c:catAx>
        <c:axId val="9207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2753920"/>
        <c:crosses val="autoZero"/>
        <c:auto val="1"/>
        <c:lblAlgn val="ctr"/>
        <c:lblOffset val="100"/>
        <c:noMultiLvlLbl val="0"/>
      </c:catAx>
      <c:valAx>
        <c:axId val="92753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2072192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lang="zh-CN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8CCAC-B278-4506-A4E7-F608AF38026C}" type="doc">
      <dgm:prSet loTypeId="urn:microsoft.com/office/officeart/2005/8/layout/pList1#1" loCatId="list" qsTypeId="urn:microsoft.com/office/officeart/2005/8/quickstyle/simple3#1" qsCatId="simple" csTypeId="urn:microsoft.com/office/officeart/2005/8/colors/accent2_1#1" csCatId="accent2" phldr="1"/>
      <dgm:spPr/>
      <dgm:t>
        <a:bodyPr/>
        <a:lstStyle/>
        <a:p>
          <a:endParaRPr lang="zh-CN" altLang="en-US"/>
        </a:p>
      </dgm:t>
    </dgm:pt>
    <dgm:pt modelId="{3B6BBCE9-C461-48B0-9065-C007872CB3A5}">
      <dgm:prSet custT="1"/>
      <dgm:spPr/>
      <dgm:t>
        <a:bodyPr/>
        <a:lstStyle/>
        <a:p>
          <a:pPr rtl="0"/>
          <a:r>
            <a:rPr lang="zh-CN" altLang="en-US" sz="1600" b="1" dirty="0" smtClean="0">
              <a:solidFill>
                <a:schemeClr val="tx1"/>
              </a:solidFill>
              <a:latin typeface="+mj-ea"/>
              <a:ea typeface="+mj-ea"/>
            </a:rPr>
            <a:t>我国高速公路建养规模庞大</a:t>
          </a:r>
          <a:endParaRPr lang="en-US" altLang="zh-CN" sz="1600" b="1" dirty="0" smtClean="0">
            <a:solidFill>
              <a:schemeClr val="tx1"/>
            </a:solidFill>
            <a:latin typeface="+mj-ea"/>
            <a:ea typeface="+mj-ea"/>
          </a:endParaRPr>
        </a:p>
        <a:p>
          <a:pPr rtl="0"/>
          <a:r>
            <a:rPr lang="zh-CN" altLang="en-US" sz="1600" b="1" dirty="0" smtClean="0">
              <a:solidFill>
                <a:schemeClr val="tx1"/>
              </a:solidFill>
              <a:latin typeface="+mj-ea"/>
              <a:ea typeface="+mj-ea"/>
            </a:rPr>
            <a:t>高速</a:t>
          </a:r>
          <a:r>
            <a:rPr lang="zh-CN" altLang="zh-CN" sz="1600" b="1" dirty="0" smtClean="0">
              <a:solidFill>
                <a:schemeClr val="tx1"/>
              </a:solidFill>
              <a:latin typeface="+mj-ea"/>
              <a:ea typeface="+mj-ea"/>
            </a:rPr>
            <a:t>中、上面层普遍采用改性沥青</a:t>
          </a:r>
          <a:endParaRPr lang="en-US" altLang="zh-CN" sz="1600" b="1" dirty="0" smtClean="0">
            <a:solidFill>
              <a:schemeClr val="tx1"/>
            </a:solidFill>
            <a:latin typeface="+mj-ea"/>
            <a:ea typeface="+mj-ea"/>
          </a:endParaRPr>
        </a:p>
        <a:p>
          <a:pPr rtl="0"/>
          <a:r>
            <a:rPr lang="zh-CN" altLang="en-US" sz="1600" b="1" dirty="0" smtClean="0">
              <a:solidFill>
                <a:schemeClr val="tx1"/>
              </a:solidFill>
              <a:latin typeface="+mj-ea"/>
              <a:ea typeface="+mj-ea"/>
            </a:rPr>
            <a:t>国省道及市政干道也大量使用。</a:t>
          </a:r>
          <a:endParaRPr lang="en-US" altLang="zh-CN" sz="1600" b="1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C4ACC7D4-CE10-42A2-81B0-73F2B935096B}" cxnId="{86B863F9-9FC2-4EB1-9030-9CE4835006AD}" type="parTrans">
      <dgm:prSet/>
      <dgm:spPr/>
      <dgm:t>
        <a:bodyPr/>
        <a:lstStyle/>
        <a:p>
          <a:endParaRPr lang="zh-CN" altLang="en-US"/>
        </a:p>
      </dgm:t>
    </dgm:pt>
    <dgm:pt modelId="{3866A388-6086-499B-B937-A476C6E6221E}" cxnId="{86B863F9-9FC2-4EB1-9030-9CE4835006AD}" type="sibTrans">
      <dgm:prSet/>
      <dgm:spPr/>
      <dgm:t>
        <a:bodyPr/>
        <a:lstStyle/>
        <a:p>
          <a:endParaRPr lang="zh-CN" altLang="en-US"/>
        </a:p>
      </dgm:t>
    </dgm:pt>
    <dgm:pt modelId="{5E2C854E-577F-487F-85F4-AFD682C618CA}">
      <dgm:prSet custT="1"/>
      <dgm:spPr/>
      <dgm:t>
        <a:bodyPr/>
        <a:lstStyle/>
        <a:p>
          <a:pPr algn="ctr" rtl="0"/>
          <a:r>
            <a:rPr lang="zh-CN" sz="1600" b="1" dirty="0" smtClean="0">
              <a:solidFill>
                <a:schemeClr val="tx1"/>
              </a:solidFill>
            </a:rPr>
            <a:t>改性沥青</a:t>
          </a:r>
          <a:r>
            <a:rPr lang="zh-CN" altLang="en-US" sz="1600" b="1" dirty="0" smtClean="0">
              <a:solidFill>
                <a:schemeClr val="tx1"/>
              </a:solidFill>
            </a:rPr>
            <a:t>可延长路面寿命</a:t>
          </a:r>
          <a:r>
            <a:rPr lang="en-US" altLang="zh-CN" sz="1600" b="1" dirty="0" smtClean="0">
              <a:solidFill>
                <a:schemeClr val="tx1"/>
              </a:solidFill>
            </a:rPr>
            <a:t>3</a:t>
          </a:r>
          <a:r>
            <a:rPr lang="zh-CN" altLang="en-US" sz="1600" b="1" dirty="0" smtClean="0">
              <a:solidFill>
                <a:schemeClr val="tx1"/>
              </a:solidFill>
            </a:rPr>
            <a:t>倍左右</a:t>
          </a:r>
          <a:endParaRPr lang="en-US" altLang="zh-CN" sz="1600" b="1" dirty="0" smtClean="0">
            <a:solidFill>
              <a:schemeClr val="tx1"/>
            </a:solidFill>
          </a:endParaRPr>
        </a:p>
        <a:p>
          <a:pPr algn="l" rtl="0"/>
          <a:r>
            <a:rPr lang="zh-CN" altLang="en-US" sz="1600" b="1" dirty="0" smtClean="0">
              <a:solidFill>
                <a:schemeClr val="tx1"/>
              </a:solidFill>
            </a:rPr>
            <a:t>      我国改性沥青经过</a:t>
          </a:r>
          <a:r>
            <a:rPr lang="en-US" altLang="zh-CN" sz="1600" b="1" dirty="0" smtClean="0">
              <a:solidFill>
                <a:schemeClr val="tx1"/>
              </a:solidFill>
            </a:rPr>
            <a:t>20</a:t>
          </a:r>
          <a:r>
            <a:rPr lang="zh-CN" altLang="en-US" sz="1600" b="1" dirty="0" smtClean="0">
              <a:solidFill>
                <a:schemeClr val="tx1"/>
              </a:solidFill>
            </a:rPr>
            <a:t>多年发展，体系逐渐成型，产业已经成熟。</a:t>
          </a:r>
          <a:endParaRPr lang="en-US" altLang="zh-CN" sz="1600" b="1" dirty="0" smtClean="0">
            <a:solidFill>
              <a:schemeClr val="tx1"/>
            </a:solidFill>
          </a:endParaRPr>
        </a:p>
      </dgm:t>
    </dgm:pt>
    <dgm:pt modelId="{50868BA8-F165-4098-B790-B26BA23CE17C}" cxnId="{2F033008-3FA6-4423-A77A-98F37D24815A}" type="parTrans">
      <dgm:prSet/>
      <dgm:spPr/>
      <dgm:t>
        <a:bodyPr/>
        <a:lstStyle/>
        <a:p>
          <a:endParaRPr lang="zh-CN" altLang="en-US"/>
        </a:p>
      </dgm:t>
    </dgm:pt>
    <dgm:pt modelId="{B7BA46FE-C9CC-4C58-A1A1-0E3ECB1C716A}" cxnId="{2F033008-3FA6-4423-A77A-98F37D24815A}" type="sibTrans">
      <dgm:prSet/>
      <dgm:spPr/>
      <dgm:t>
        <a:bodyPr/>
        <a:lstStyle/>
        <a:p>
          <a:endParaRPr lang="zh-CN" altLang="en-US"/>
        </a:p>
      </dgm:t>
    </dgm:pt>
    <dgm:pt modelId="{85A427C6-4C90-425F-B0E9-30EB9DAF4A90}" type="pres">
      <dgm:prSet presAssocID="{1F98CCAC-B278-4506-A4E7-F608AF3802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69AC55A-67DC-4815-8207-B86C35719B6D}" type="pres">
      <dgm:prSet presAssocID="{3B6BBCE9-C461-48B0-9065-C007872CB3A5}" presName="compNode" presStyleCnt="0"/>
      <dgm:spPr/>
    </dgm:pt>
    <dgm:pt modelId="{48229849-D0DF-486B-B363-BB29ABDC0353}" type="pres">
      <dgm:prSet presAssocID="{3B6BBCE9-C461-48B0-9065-C007872CB3A5}" presName="pictRect" presStyleLbl="node1" presStyleIdx="0" presStyleCnt="2"/>
      <dgm:spPr/>
    </dgm:pt>
    <dgm:pt modelId="{85079E09-CC46-48CE-9461-DF451DC0076C}" type="pres">
      <dgm:prSet presAssocID="{3B6BBCE9-C461-48B0-9065-C007872CB3A5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AE5912-EAA8-4447-85A0-2E6724270A3A}" type="pres">
      <dgm:prSet presAssocID="{3866A388-6086-499B-B937-A476C6E6221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DF77BE57-3B32-41D4-B6CA-3C954A7E61D9}" type="pres">
      <dgm:prSet presAssocID="{5E2C854E-577F-487F-85F4-AFD682C618CA}" presName="compNode" presStyleCnt="0"/>
      <dgm:spPr/>
    </dgm:pt>
    <dgm:pt modelId="{E616C913-72ED-49B8-9C64-F2F1514079AF}" type="pres">
      <dgm:prSet presAssocID="{5E2C854E-577F-487F-85F4-AFD682C618CA}" presName="pictRect" presStyleLbl="node1" presStyleIdx="1" presStyleCnt="2"/>
      <dgm:spPr/>
      <dgm:t>
        <a:bodyPr/>
        <a:lstStyle/>
        <a:p>
          <a:endParaRPr lang="zh-CN" altLang="en-US"/>
        </a:p>
      </dgm:t>
    </dgm:pt>
    <dgm:pt modelId="{FB7E9D50-CAD1-4EFC-A604-2C924364D82F}" type="pres">
      <dgm:prSet presAssocID="{5E2C854E-577F-487F-85F4-AFD682C618CA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F033008-3FA6-4423-A77A-98F37D24815A}" srcId="{1F98CCAC-B278-4506-A4E7-F608AF38026C}" destId="{5E2C854E-577F-487F-85F4-AFD682C618CA}" srcOrd="1" destOrd="0" parTransId="{50868BA8-F165-4098-B790-B26BA23CE17C}" sibTransId="{B7BA46FE-C9CC-4C58-A1A1-0E3ECB1C716A}"/>
    <dgm:cxn modelId="{F8B1FD3E-4759-415F-A063-3E885C985FB5}" type="presOf" srcId="{3866A388-6086-499B-B937-A476C6E6221E}" destId="{75AE5912-EAA8-4447-85A0-2E6724270A3A}" srcOrd="0" destOrd="0" presId="urn:microsoft.com/office/officeart/2005/8/layout/pList1#1"/>
    <dgm:cxn modelId="{EF1EE17F-9CC3-4297-9E7B-F39CE8F79CFF}" type="presOf" srcId="{5E2C854E-577F-487F-85F4-AFD682C618CA}" destId="{FB7E9D50-CAD1-4EFC-A604-2C924364D82F}" srcOrd="0" destOrd="0" presId="urn:microsoft.com/office/officeart/2005/8/layout/pList1#1"/>
    <dgm:cxn modelId="{BF55D70F-1727-424A-8C39-7626B7E44EE4}" type="presOf" srcId="{1F98CCAC-B278-4506-A4E7-F608AF38026C}" destId="{85A427C6-4C90-425F-B0E9-30EB9DAF4A90}" srcOrd="0" destOrd="0" presId="urn:microsoft.com/office/officeart/2005/8/layout/pList1#1"/>
    <dgm:cxn modelId="{68945383-4706-4555-A039-36236C2947A8}" type="presOf" srcId="{3B6BBCE9-C461-48B0-9065-C007872CB3A5}" destId="{85079E09-CC46-48CE-9461-DF451DC0076C}" srcOrd="0" destOrd="0" presId="urn:microsoft.com/office/officeart/2005/8/layout/pList1#1"/>
    <dgm:cxn modelId="{86B863F9-9FC2-4EB1-9030-9CE4835006AD}" srcId="{1F98CCAC-B278-4506-A4E7-F608AF38026C}" destId="{3B6BBCE9-C461-48B0-9065-C007872CB3A5}" srcOrd="0" destOrd="0" parTransId="{C4ACC7D4-CE10-42A2-81B0-73F2B935096B}" sibTransId="{3866A388-6086-499B-B937-A476C6E6221E}"/>
    <dgm:cxn modelId="{5A77B432-70A8-48D9-9D09-49C26A8985C6}" type="presParOf" srcId="{85A427C6-4C90-425F-B0E9-30EB9DAF4A90}" destId="{B69AC55A-67DC-4815-8207-B86C35719B6D}" srcOrd="0" destOrd="0" presId="urn:microsoft.com/office/officeart/2005/8/layout/pList1#1"/>
    <dgm:cxn modelId="{619FB37B-ADB0-47DF-BBDF-414441D52BC4}" type="presParOf" srcId="{B69AC55A-67DC-4815-8207-B86C35719B6D}" destId="{48229849-D0DF-486B-B363-BB29ABDC0353}" srcOrd="0" destOrd="0" presId="urn:microsoft.com/office/officeart/2005/8/layout/pList1#1"/>
    <dgm:cxn modelId="{1B88CBAB-57EB-4719-9343-494AD7D03B90}" type="presParOf" srcId="{B69AC55A-67DC-4815-8207-B86C35719B6D}" destId="{85079E09-CC46-48CE-9461-DF451DC0076C}" srcOrd="1" destOrd="0" presId="urn:microsoft.com/office/officeart/2005/8/layout/pList1#1"/>
    <dgm:cxn modelId="{8AFEA1AB-FB44-47B3-A491-16573D7EBD42}" type="presParOf" srcId="{85A427C6-4C90-425F-B0E9-30EB9DAF4A90}" destId="{75AE5912-EAA8-4447-85A0-2E6724270A3A}" srcOrd="1" destOrd="0" presId="urn:microsoft.com/office/officeart/2005/8/layout/pList1#1"/>
    <dgm:cxn modelId="{A3D381C9-658A-43DC-91EA-3CE22FDE3D2C}" type="presParOf" srcId="{85A427C6-4C90-425F-B0E9-30EB9DAF4A90}" destId="{DF77BE57-3B32-41D4-B6CA-3C954A7E61D9}" srcOrd="2" destOrd="0" presId="urn:microsoft.com/office/officeart/2005/8/layout/pList1#1"/>
    <dgm:cxn modelId="{6C6E35E5-AEF4-4929-8EBD-066869A315C9}" type="presParOf" srcId="{DF77BE57-3B32-41D4-B6CA-3C954A7E61D9}" destId="{E616C913-72ED-49B8-9C64-F2F1514079AF}" srcOrd="0" destOrd="0" presId="urn:microsoft.com/office/officeart/2005/8/layout/pList1#1"/>
    <dgm:cxn modelId="{CC286918-03B1-47FB-9B47-98E2B406C14A}" type="presParOf" srcId="{DF77BE57-3B32-41D4-B6CA-3C954A7E61D9}" destId="{FB7E9D50-CAD1-4EFC-A604-2C924364D82F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29849-D0DF-486B-B363-BB29ABDC0353}">
      <dsp:nvSpPr>
        <dsp:cNvPr id="0" name=""/>
        <dsp:cNvSpPr/>
      </dsp:nvSpPr>
      <dsp:spPr>
        <a:xfrm>
          <a:off x="413196" y="56"/>
          <a:ext cx="3938310" cy="27134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079E09-CC46-48CE-9461-DF451DC0076C}">
      <dsp:nvSpPr>
        <dsp:cNvPr id="0" name=""/>
        <dsp:cNvSpPr/>
      </dsp:nvSpPr>
      <dsp:spPr>
        <a:xfrm>
          <a:off x="413196" y="2713552"/>
          <a:ext cx="3938310" cy="146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  <a:latin typeface="+mj-ea"/>
              <a:ea typeface="+mj-ea"/>
            </a:rPr>
            <a:t>我国高速公路建养规模庞大</a:t>
          </a:r>
          <a:endParaRPr lang="en-US" altLang="zh-CN" sz="1600" b="1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  <a:latin typeface="+mj-ea"/>
              <a:ea typeface="+mj-ea"/>
            </a:rPr>
            <a:t>高速</a:t>
          </a:r>
          <a:r>
            <a:rPr lang="zh-CN" altLang="zh-CN" sz="1600" b="1" kern="1200" dirty="0" smtClean="0">
              <a:solidFill>
                <a:schemeClr val="tx1"/>
              </a:solidFill>
              <a:latin typeface="+mj-ea"/>
              <a:ea typeface="+mj-ea"/>
            </a:rPr>
            <a:t>中、上面层普遍采用改性沥青</a:t>
          </a:r>
          <a:endParaRPr lang="en-US" altLang="zh-CN" sz="1600" b="1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  <a:latin typeface="+mj-ea"/>
              <a:ea typeface="+mj-ea"/>
            </a:rPr>
            <a:t>国省道及市政干道也大量使用。</a:t>
          </a:r>
          <a:endParaRPr lang="en-US" altLang="zh-CN" sz="1600" b="1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>
        <a:off x="413196" y="2713552"/>
        <a:ext cx="3938310" cy="1461113"/>
      </dsp:txXfrm>
    </dsp:sp>
    <dsp:sp modelId="{E616C913-72ED-49B8-9C64-F2F1514079AF}">
      <dsp:nvSpPr>
        <dsp:cNvPr id="0" name=""/>
        <dsp:cNvSpPr/>
      </dsp:nvSpPr>
      <dsp:spPr>
        <a:xfrm>
          <a:off x="4745503" y="56"/>
          <a:ext cx="3938310" cy="27134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7E9D50-CAD1-4EFC-A604-2C924364D82F}">
      <dsp:nvSpPr>
        <dsp:cNvPr id="0" name=""/>
        <dsp:cNvSpPr/>
      </dsp:nvSpPr>
      <dsp:spPr>
        <a:xfrm>
          <a:off x="4745503" y="2713552"/>
          <a:ext cx="3938310" cy="146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b="1" kern="1200" dirty="0" smtClean="0">
              <a:solidFill>
                <a:schemeClr val="tx1"/>
              </a:solidFill>
            </a:rPr>
            <a:t>改性沥青</a:t>
          </a:r>
          <a:r>
            <a:rPr lang="zh-CN" altLang="en-US" sz="1600" b="1" kern="1200" dirty="0" smtClean="0">
              <a:solidFill>
                <a:schemeClr val="tx1"/>
              </a:solidFill>
            </a:rPr>
            <a:t>可延长路面寿命</a:t>
          </a:r>
          <a:r>
            <a:rPr lang="en-US" altLang="zh-CN" sz="1600" b="1" kern="1200" dirty="0" smtClean="0">
              <a:solidFill>
                <a:schemeClr val="tx1"/>
              </a:solidFill>
            </a:rPr>
            <a:t>3</a:t>
          </a:r>
          <a:r>
            <a:rPr lang="zh-CN" altLang="en-US" sz="1600" b="1" kern="1200" dirty="0" smtClean="0">
              <a:solidFill>
                <a:schemeClr val="tx1"/>
              </a:solidFill>
            </a:rPr>
            <a:t>倍左右</a:t>
          </a:r>
          <a:endParaRPr lang="en-US" altLang="zh-CN" sz="1600" b="1" kern="1200" dirty="0" smtClean="0">
            <a:solidFill>
              <a:schemeClr val="tx1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</a:rPr>
            <a:t>      我国改性沥青经过</a:t>
          </a:r>
          <a:r>
            <a:rPr lang="en-US" altLang="zh-CN" sz="1600" b="1" kern="1200" dirty="0" smtClean="0">
              <a:solidFill>
                <a:schemeClr val="tx1"/>
              </a:solidFill>
            </a:rPr>
            <a:t>20</a:t>
          </a:r>
          <a:r>
            <a:rPr lang="zh-CN" altLang="en-US" sz="1600" b="1" kern="1200" dirty="0" smtClean="0">
              <a:solidFill>
                <a:schemeClr val="tx1"/>
              </a:solidFill>
            </a:rPr>
            <a:t>多年发展，体系逐渐成型，产业已经成熟。</a:t>
          </a:r>
          <a:endParaRPr lang="en-US" altLang="zh-CN" sz="1600" b="1" kern="1200" dirty="0" smtClean="0">
            <a:solidFill>
              <a:schemeClr val="tx1"/>
            </a:solidFill>
          </a:endParaRPr>
        </a:p>
      </dsp:txBody>
      <dsp:txXfrm>
        <a:off x="4745503" y="2713552"/>
        <a:ext cx="3938310" cy="1461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63344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1" y="6363344"/>
            <a:ext cx="2895600" cy="365125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8" y="6351789"/>
            <a:ext cx="1388047" cy="376667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8C1CACB-B25C-476C-99FD-F7CDF72FE30B}" type="datetime1">
              <a:rPr lang="zh-CN" altLang="en-US"/>
            </a:fld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CF16C76E-0222-4221-B2B1-DB09CB3ADA89}" type="datetime1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9451589-433D-4875-A4C2-F770F5E489A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48B3818-3BE5-4208-BF86-18A490325B34}" type="datetime1">
              <a:rPr lang="zh-CN" altLang="en-US"/>
            </a:fld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F33A753-BC57-46ED-B49B-769B06FBFF6C}" type="datetime1">
              <a:rPr lang="zh-CN" altLang="en-US"/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F510AEA-C768-4653-A5EC-9470F40035C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79BF5C7-AEB1-494E-8309-BB7C22F759DA}" type="datetime1">
              <a:rPr lang="zh-CN" altLang="en-US"/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C781E72F-C28D-4E6E-96F0-910A6DD3C655}" type="datetime1">
              <a:rPr lang="zh-CN" altLang="en-US"/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3A6CB5D-F119-4354-B9B9-22A7B85EF09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F9693F3-1EF3-4926-83BB-98783E04A3CF}" type="datetime1">
              <a:rPr lang="zh-CN" altLang="en-US"/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D107D12-8641-4374-97D6-762C65621534}" type="datetime1">
              <a:rPr lang="zh-CN" altLang="en-US"/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BA92469-9173-4568-A240-7BF440F574F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014B83F-456B-4017-9832-DB296CA4DB62}" type="datetime1">
              <a:rPr lang="zh-CN" altLang="en-US"/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08BC477-C99D-43FC-B2D4-03F86676BDBF}" type="datetime1">
              <a:rPr lang="zh-CN" altLang="en-US"/>
            </a:fld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1CB5DE9-D62A-4DCE-B184-1CFDF0BD238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2658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2658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DEA096B-F68E-4D47-8D72-784045DD15F5}" type="datetime1">
              <a:rPr lang="zh-CN" altLang="en-US"/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7C6172C4-F9D2-4C31-B8C0-185A6600C038}" type="datetime1">
              <a:rPr lang="zh-CN" altLang="en-US"/>
            </a:fld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BEA55C0-6F2E-40E7-87DF-DBF82562A46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18488" cy="8683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78FFCD7F-D17C-4923-B5D8-5F36737F10AE}" type="datetime1">
              <a:rPr lang="zh-CN" altLang="en-US"/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57F1D40-2A5F-4633-9B13-BAA024808095}" type="datetime1">
              <a:rPr lang="zh-CN" altLang="en-US"/>
            </a:fld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BC629B5-0E78-4768-9B0F-E9B3D213413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356669"/>
            <a:ext cx="5897272" cy="440676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685165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88020"/>
            <a:ext cx="28956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6383258"/>
            <a:ext cx="1224136" cy="406233"/>
          </a:xfrm>
        </p:spPr>
        <p:txBody>
          <a:bodyPr/>
          <a:lstStyle>
            <a:lvl1pPr algn="ctr">
              <a:defRPr sz="1865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31" y="872083"/>
            <a:ext cx="7859428" cy="1"/>
          </a:xfrm>
          <a:prstGeom prst="line">
            <a:avLst/>
          </a:prstGeom>
          <a:ln w="15875" cmpd="sng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331259"/>
            <a:ext cx="396000" cy="528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356669"/>
            <a:ext cx="5897272" cy="440676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685165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88020"/>
            <a:ext cx="28956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6383258"/>
            <a:ext cx="1224136" cy="406233"/>
          </a:xfrm>
        </p:spPr>
        <p:txBody>
          <a:bodyPr/>
          <a:lstStyle>
            <a:lvl1pPr algn="ctr">
              <a:defRPr sz="1865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31" y="872083"/>
            <a:ext cx="7859428" cy="1"/>
          </a:xfrm>
          <a:prstGeom prst="line">
            <a:avLst/>
          </a:prstGeom>
          <a:ln w="15875" cmpd="sng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331259"/>
            <a:ext cx="396000" cy="528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28184" y="433882"/>
            <a:ext cx="2704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00B050"/>
                </a:solidFill>
              </a:rPr>
              <a:t>新型沥青及沥青改性技术</a:t>
            </a:r>
            <a:endParaRPr lang="zh-CN" altLang="en-US" sz="1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38600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0750" y="1341438"/>
            <a:ext cx="4038600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977126B-64EC-4BB8-9648-CA6161171236}" type="datetime1">
              <a:rPr lang="zh-CN" altLang="en-US"/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2CBD332-C63B-45FD-B13A-CD484FE6BB28}" type="datetime1">
              <a:rPr lang="zh-CN" altLang="en-US"/>
            </a:fld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D02CA34-C3E4-4D5E-81E3-4C88769F1DA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1F5BE62-AC20-45D5-A0C3-B80FDBF971CD}" type="datetime1">
              <a:rPr lang="zh-CN" altLang="en-US"/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266CCE8-B214-4D54-A9D0-50E61D582C56}" type="datetime1">
              <a:rPr lang="zh-CN" altLang="en-US"/>
            </a:fld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BAF2705-9640-4418-95DF-A7622ED3019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DF8F102-85AE-44CA-BBA4-38E031188B5B}" type="datetime1">
              <a:rPr lang="zh-CN" altLang="en-US"/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BC9C7AB-E094-4A5C-8AF5-769A58DA7F7C}" type="datetime1">
              <a:rPr lang="zh-CN" altLang="en-US"/>
            </a:fld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C6D35140-26A6-474D-BA32-9B3EC4CA748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4B8E197-D4B0-4691-AAF1-4E5F405432F2}" type="datetime1">
              <a:rPr lang="zh-CN" altLang="en-US"/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21A2CB8-BFD4-40A8-AB15-2A3A1B8CE874}" type="datetime1">
              <a:rPr lang="zh-CN" altLang="en-US"/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E3B4DB6-D493-4E38-A83A-B43DE387DE2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018E281-2901-4C79-99A6-2F15AFB7FE85}" type="datetime1">
              <a:rPr lang="zh-CN" altLang="en-US"/>
            </a:fld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DCE95F3-FD23-4673-B7E1-4ECFEC12A1EC}" type="datetime1">
              <a:rPr lang="zh-CN" altLang="en-US"/>
            </a:fld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E309E41-1E2E-4DEF-9887-FC921925E0B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4" Type="http://schemas.openxmlformats.org/officeDocument/2006/relationships/theme" Target="../theme/theme2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 dirty="0" smtClean="0"/>
              <a:t>单击样式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defTabSz="1363980" rtl="0" eaLnBrk="1" latinLnBrk="0" hangingPunct="1">
        <a:spcBef>
          <a:spcPct val="0"/>
        </a:spcBef>
        <a:buNone/>
        <a:defRPr sz="66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1810" indent="-511810" algn="l" defTabSz="1363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8710" indent="-426085" algn="l" defTabSz="1363980" rtl="0" eaLnBrk="1" latinLnBrk="0" hangingPunct="1">
        <a:spcBef>
          <a:spcPct val="20000"/>
        </a:spcBef>
        <a:buFont typeface="Arial" panose="020B0604020202020204" pitchFamily="34" charset="0"/>
        <a:buChar char="–"/>
        <a:defRPr sz="4135" kern="1200">
          <a:solidFill>
            <a:schemeClr val="tx1"/>
          </a:solidFill>
          <a:latin typeface="+mn-lt"/>
          <a:ea typeface="+mn-ea"/>
          <a:cs typeface="+mn-cs"/>
        </a:defRPr>
      </a:lvl2pPr>
      <a:lvl3pPr marL="1704975" indent="-340995" algn="l" defTabSz="1363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87600" indent="-340995" algn="l" defTabSz="13639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65" kern="1200">
          <a:solidFill>
            <a:schemeClr val="tx1"/>
          </a:solidFill>
          <a:latin typeface="+mn-lt"/>
          <a:ea typeface="+mn-ea"/>
          <a:cs typeface="+mn-cs"/>
        </a:defRPr>
      </a:lvl4pPr>
      <a:lvl5pPr marL="3069590" indent="-340995" algn="l" defTabSz="1363980" rtl="0" eaLnBrk="1" latinLnBrk="0" hangingPunct="1">
        <a:spcBef>
          <a:spcPct val="20000"/>
        </a:spcBef>
        <a:buFont typeface="Arial" panose="020B0604020202020204" pitchFamily="34" charset="0"/>
        <a:buChar char="»"/>
        <a:defRPr sz="3065" kern="1200">
          <a:solidFill>
            <a:schemeClr val="tx1"/>
          </a:solidFill>
          <a:latin typeface="+mn-lt"/>
          <a:ea typeface="+mn-ea"/>
          <a:cs typeface="+mn-cs"/>
        </a:defRPr>
      </a:lvl5pPr>
      <a:lvl6pPr marL="3751580" indent="-340995" algn="l" defTabSz="1363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6pPr>
      <a:lvl7pPr marL="4433570" indent="-340995" algn="l" defTabSz="1363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7pPr>
      <a:lvl8pPr marL="5115560" indent="-340995" algn="l" defTabSz="1363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8pPr>
      <a:lvl9pPr marL="5798185" indent="-340995" algn="l" defTabSz="1363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1pPr>
      <a:lvl2pPr marL="68199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36398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04660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2859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41058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409257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77456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45719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35"/>
          <p:cNvSpPr/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147483647 h 33"/>
              <a:gd name="T2" fmla="*/ 2147483647 w 1358"/>
              <a:gd name="T3" fmla="*/ 0 h 33"/>
              <a:gd name="T4" fmla="*/ 2147483647 w 1358"/>
              <a:gd name="T5" fmla="*/ 2147483647 h 33"/>
              <a:gd name="T6" fmla="*/ 2147483647 w 1358"/>
              <a:gd name="T7" fmla="*/ 2147483647 h 33"/>
              <a:gd name="T8" fmla="*/ 0 w 1358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15888"/>
            <a:ext cx="821848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68413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351213" y="6440488"/>
            <a:ext cx="1712912" cy="2905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9DDEB07-6B36-4A5E-88F8-1C2BE4F1E4CF}" type="datetime1">
              <a:rPr lang="zh-CN" altLang="en-US"/>
            </a:fld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3351213" y="6440488"/>
            <a:ext cx="1712912" cy="290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9AA8CEE-FB8E-4F91-A084-179829D1B671}" type="datetime1">
              <a:rPr lang="zh-CN" altLang="en-US"/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133975" y="6451600"/>
            <a:ext cx="2311400" cy="290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419975" y="6451600"/>
            <a:ext cx="1616075" cy="290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99F31EE-E507-45AB-95C5-93824873F2B7}" type="slidenum">
              <a:rPr lang="zh-CN" altLang="en-US"/>
            </a:fld>
            <a:endParaRPr lang="en-US" altLang="zh-CN"/>
          </a:p>
        </p:txBody>
      </p:sp>
      <p:sp>
        <p:nvSpPr>
          <p:cNvPr id="2057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100" i="1" smtClean="0">
                <a:solidFill>
                  <a:srgbClr val="FFFFFF"/>
                </a:solidFill>
                <a:latin typeface="Times New Roman" panose="02020603050405020304" pitchFamily="18" charset="0"/>
              </a:rPr>
              <a:t>www.themegallery.com</a:t>
            </a:r>
            <a:endParaRPr lang="en-US" altLang="zh-CN" sz="1100" i="1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2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3083" name="Picture 39" descr="线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1" r="16960" b="83464"/>
          <a:stretch>
            <a:fillRect/>
          </a:stretch>
        </p:blipFill>
        <p:spPr bwMode="auto">
          <a:xfrm>
            <a:off x="0" y="1006475"/>
            <a:ext cx="9144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p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b="1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•"/>
        <a:defRPr sz="2000" b="1">
          <a:solidFill>
            <a:srgbClr val="000000"/>
          </a:solidFill>
          <a:latin typeface="+mj-lt"/>
          <a:ea typeface="+mj-ea"/>
        </a:defRPr>
      </a:lvl3pPr>
      <a:lvl4pPr marL="16002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–"/>
        <a:defRPr sz="2000" b="1">
          <a:solidFill>
            <a:srgbClr val="000000"/>
          </a:solidFill>
          <a:latin typeface="+mj-lt"/>
          <a:ea typeface="+mj-ea"/>
        </a:defRPr>
      </a:lvl4pPr>
      <a:lvl5pPr marL="20574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j-lt"/>
          <a:ea typeface="+mj-ea"/>
        </a:defRPr>
      </a:lvl5pPr>
      <a:lvl6pPr marL="25146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»"/>
        <a:defRPr b="1">
          <a:solidFill>
            <a:srgbClr val="000000"/>
          </a:solidFill>
          <a:latin typeface="+mj-lt"/>
          <a:ea typeface="+mj-ea"/>
        </a:defRPr>
      </a:lvl6pPr>
      <a:lvl7pPr marL="29718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»"/>
        <a:defRPr b="1">
          <a:solidFill>
            <a:srgbClr val="000000"/>
          </a:solidFill>
          <a:latin typeface="+mj-lt"/>
          <a:ea typeface="+mj-ea"/>
        </a:defRPr>
      </a:lvl7pPr>
      <a:lvl8pPr marL="34290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»"/>
        <a:defRPr b="1">
          <a:solidFill>
            <a:srgbClr val="000000"/>
          </a:solidFill>
          <a:latin typeface="+mj-lt"/>
          <a:ea typeface="+mj-ea"/>
        </a:defRPr>
      </a:lvl8pPr>
      <a:lvl9pPr marL="38862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»"/>
        <a:defRPr b="1">
          <a:solidFill>
            <a:srgbClr val="000000"/>
          </a:solidFill>
          <a:latin typeface="+mj-lt"/>
          <a:ea typeface="+mj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6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9.jpeg"/><Relationship Id="rId7" Type="http://schemas.openxmlformats.org/officeDocument/2006/relationships/image" Target="../media/image38.jpeg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40068" y="1490022"/>
            <a:ext cx="9224143" cy="1936750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普通密级配沥青路面</a:t>
            </a:r>
            <a:endParaRPr lang="zh-CN" alt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耐久性干法</a:t>
            </a:r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SBS</a:t>
            </a:r>
            <a:r>
              <a:rPr lang="zh-CN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改性技术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6983" y="37931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汇报人：唐国奇  博士</a:t>
            </a:r>
            <a:endParaRPr lang="zh-CN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副标题 2"/>
          <p:cNvSpPr>
            <a:spLocks noGrp="1"/>
          </p:cNvSpPr>
          <p:nvPr>
            <p:ph sz="quarter" idx="10"/>
          </p:nvPr>
        </p:nvSpPr>
        <p:spPr>
          <a:xfrm>
            <a:off x="342265" y="4485005"/>
            <a:ext cx="8344535" cy="57594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endParaRPr lang="zh-CN" altLang="en-US" sz="2800" dirty="0">
              <a:solidFill>
                <a:schemeClr val="accent4"/>
              </a:solidFill>
            </a:endParaRPr>
          </a:p>
          <a:p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87195" y="4661535"/>
            <a:ext cx="60363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国路高科（北京）工程技术研究院有限公司</a:t>
            </a:r>
            <a:endParaRPr lang="zh-CN" altLang="en-US"/>
          </a:p>
          <a:p>
            <a:pPr algn="ctr"/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广西海宗建材有限公司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tx1"/>
                </a:solidFill>
              </a:rPr>
              <a:t>1.4 </a:t>
            </a:r>
            <a:r>
              <a:rPr lang="zh-CN" altLang="en-US" b="1" dirty="0">
                <a:solidFill>
                  <a:schemeClr val="tx1"/>
                </a:solidFill>
              </a:rPr>
              <a:t>交通部改性沥青抽查反映出的问题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5536" y="1052736"/>
            <a:ext cx="4104456" cy="444187"/>
            <a:chOff x="395536" y="1052736"/>
            <a:chExt cx="4104456" cy="444187"/>
          </a:xfrm>
        </p:grpSpPr>
        <p:sp>
          <p:nvSpPr>
            <p:cNvPr id="12" name="圆角矩形 11"/>
            <p:cNvSpPr/>
            <p:nvPr/>
          </p:nvSpPr>
          <p:spPr>
            <a:xfrm>
              <a:off x="395536" y="1052736"/>
              <a:ext cx="4104456" cy="444187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zh-CN" altLang="en-US" sz="1800" b="1" dirty="0">
                  <a:solidFill>
                    <a:schemeClr val="tx1"/>
                  </a:solidFill>
                  <a:latin typeface="+mj-ea"/>
                </a:rPr>
                <a:t>      沥青及改性沥青市场质量形势严峻 </a:t>
              </a:r>
              <a:endParaRPr lang="zh-CN" altLang="en-US" sz="1800" b="1" dirty="0">
                <a:solidFill>
                  <a:schemeClr val="tx1"/>
                </a:solidFill>
                <a:latin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3578" y="1106171"/>
              <a:ext cx="319467" cy="31946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latin typeface="+mj-ea"/>
                  <a:ea typeface="+mj-ea"/>
                </a:rPr>
                <a:t>1</a:t>
              </a:r>
              <a:endParaRPr lang="zh-CN" alt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Rectangle 12"/>
          <p:cNvSpPr>
            <a:spLocks noChangeAspect="1" noChangeArrowheads="1"/>
          </p:cNvSpPr>
          <p:nvPr/>
        </p:nvSpPr>
        <p:spPr bwMode="auto">
          <a:xfrm>
            <a:off x="491766" y="4902515"/>
            <a:ext cx="8251661" cy="14870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9pPr>
          </a:lstStyle>
          <a:p>
            <a:pPr eaLnBrk="1" latinLnBrk="1" hangingPunct="1">
              <a:lnSpc>
                <a:spcPct val="110000"/>
              </a:lnSpc>
              <a:spcBef>
                <a:spcPct val="20000"/>
              </a:spcBef>
            </a:pP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交通部产品抽查是国检中心会同地方交通主管部门有组织开展的，一般都是事先通知，现场才能安排。</a:t>
            </a:r>
            <a:endParaRPr lang="en-US" altLang="zh-CN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1" hangingPunct="1">
              <a:lnSpc>
                <a:spcPct val="110000"/>
              </a:lnSpc>
              <a:spcBef>
                <a:spcPct val="20000"/>
              </a:spcBef>
            </a:pP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如果突击抽查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1" hangingPunct="1">
              <a:lnSpc>
                <a:spcPct val="110000"/>
              </a:lnSpc>
              <a:spcBef>
                <a:spcPct val="20000"/>
              </a:spcBef>
            </a:pP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如果都选择在拌合使用时的沥青罐里取样而不是送样和卸车取样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526" b="46049"/>
          <a:stretch>
            <a:fillRect/>
          </a:stretch>
        </p:blipFill>
        <p:spPr bwMode="auto">
          <a:xfrm>
            <a:off x="808247" y="1879272"/>
            <a:ext cx="7383490" cy="251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标注 18"/>
          <p:cNvSpPr>
            <a:spLocks noChangeArrowheads="1"/>
          </p:cNvSpPr>
          <p:nvPr/>
        </p:nvSpPr>
        <p:spPr bwMode="auto">
          <a:xfrm>
            <a:off x="2915816" y="2388186"/>
            <a:ext cx="4248472" cy="577909"/>
          </a:xfrm>
          <a:prstGeom prst="wedgeRectCallout">
            <a:avLst>
              <a:gd name="adj1" fmla="val 49774"/>
              <a:gd name="adj2" fmla="val 1432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zh-CN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普通道路石油沥青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的样品抽样合格率为</a:t>
            </a:r>
            <a:r>
              <a: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86.5%</a:t>
            </a:r>
            <a:endParaRPr lang="en-US" altLang="zh-CN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zh-CN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改性沥青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的样品抽样合格率为</a:t>
            </a:r>
            <a:r>
              <a: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66.7%</a:t>
            </a:r>
            <a:endParaRPr lang="zh-CN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1.7 </a:t>
            </a:r>
            <a:r>
              <a:rPr lang="zh-CN" altLang="en-US" b="1" dirty="0" smtClean="0">
                <a:solidFill>
                  <a:schemeClr val="tx1"/>
                </a:solidFill>
              </a:rPr>
              <a:t>改性沥青问题导致的工程后果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4800" y="928670"/>
            <a:ext cx="861060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B050"/>
              </a:buClr>
            </a:pP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“短命工程”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： </a:t>
            </a:r>
            <a:r>
              <a:rPr lang="en-US" altLang="zh-CN" sz="1800" dirty="0">
                <a:latin typeface="+mn-ea"/>
                <a:cs typeface="+mn-ea"/>
              </a:rPr>
              <a:t>2014</a:t>
            </a:r>
            <a:r>
              <a:rPr lang="zh-CN" altLang="en-US" sz="1800" dirty="0">
                <a:latin typeface="+mn-ea"/>
                <a:cs typeface="+mn-ea"/>
              </a:rPr>
              <a:t>年，南方某高速</a:t>
            </a:r>
            <a:r>
              <a:rPr lang="en-US" altLang="zh-CN" sz="1800" dirty="0">
                <a:latin typeface="+mn-ea"/>
                <a:cs typeface="+mn-ea"/>
              </a:rPr>
              <a:t>100</a:t>
            </a:r>
            <a:r>
              <a:rPr lang="zh-CN" altLang="en-US" sz="1800" dirty="0">
                <a:latin typeface="+mn-ea"/>
                <a:cs typeface="+mn-ea"/>
              </a:rPr>
              <a:t>多公里，采取</a:t>
            </a:r>
            <a:r>
              <a:rPr lang="en-US" altLang="zh-CN" sz="1800" dirty="0">
                <a:latin typeface="+mn-ea"/>
                <a:cs typeface="+mn-ea"/>
              </a:rPr>
              <a:t>SBS</a:t>
            </a:r>
            <a:r>
              <a:rPr lang="zh-CN" altLang="en-US" sz="1800" dirty="0">
                <a:latin typeface="+mn-ea"/>
                <a:cs typeface="+mn-ea"/>
              </a:rPr>
              <a:t>改性沥青，现场改性。通车一个月，</a:t>
            </a:r>
            <a:r>
              <a:rPr lang="en-US" altLang="zh-CN" sz="1800" dirty="0">
                <a:latin typeface="+mn-ea"/>
                <a:cs typeface="+mn-ea"/>
              </a:rPr>
              <a:t>4</a:t>
            </a:r>
            <a:r>
              <a:rPr lang="zh-CN" altLang="en-US" sz="1800" dirty="0">
                <a:latin typeface="+mn-ea"/>
                <a:cs typeface="+mn-ea"/>
              </a:rPr>
              <a:t>个标段均出现严重车辙，工程大面积返工。</a:t>
            </a:r>
            <a:endParaRPr lang="zh-CN" altLang="en-US" sz="1800" dirty="0">
              <a:latin typeface="+mn-ea"/>
              <a:cs typeface="+mn-e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50" y="4387035"/>
            <a:ext cx="4073652" cy="236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70" y="1918817"/>
            <a:ext cx="3817108" cy="2382354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66" y="1922756"/>
            <a:ext cx="3422264" cy="23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7826" y="4387034"/>
            <a:ext cx="3178590" cy="235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矩形 27"/>
          <p:cNvSpPr/>
          <p:nvPr/>
        </p:nvSpPr>
        <p:spPr>
          <a:xfrm>
            <a:off x="7477724" y="6411798"/>
            <a:ext cx="838692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400" b="0" cap="none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供应商</a:t>
            </a:r>
            <a:endParaRPr lang="zh-CN" altLang="en-US" sz="1400" b="0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48150" y="1844824"/>
            <a:ext cx="1264224" cy="540000"/>
            <a:chOff x="4532137" y="2977856"/>
            <a:chExt cx="1564211" cy="379451"/>
          </a:xfrm>
        </p:grpSpPr>
        <p:sp>
          <p:nvSpPr>
            <p:cNvPr id="31" name="MH_SubTitle_1"/>
            <p:cNvSpPr/>
            <p:nvPr>
              <p:custDataLst>
                <p:tags r:id="rId5"/>
              </p:custDataLst>
            </p:nvPr>
          </p:nvSpPr>
          <p:spPr>
            <a:xfrm>
              <a:off x="4532137" y="2977856"/>
              <a:ext cx="1564211" cy="379451"/>
            </a:xfrm>
            <a:prstGeom prst="roundRect">
              <a:avLst>
                <a:gd name="adj" fmla="val 2111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2000" b="1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2" name="MH_SubTitle_1"/>
            <p:cNvSpPr/>
            <p:nvPr>
              <p:custDataLst>
                <p:tags r:id="rId6"/>
              </p:custDataLst>
            </p:nvPr>
          </p:nvSpPr>
          <p:spPr>
            <a:xfrm>
              <a:off x="4597214" y="3032904"/>
              <a:ext cx="1440000" cy="288000"/>
            </a:xfrm>
            <a:prstGeom prst="roundRect">
              <a:avLst>
                <a:gd name="adj" fmla="val 21110"/>
              </a:avLst>
            </a:prstGeom>
            <a:solidFill>
              <a:srgbClr val="00B050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>
                  <a:latin typeface="+mn-ea"/>
                </a:rPr>
                <a:t>返工前</a:t>
              </a:r>
              <a:endParaRPr lang="en-US" altLang="zh-CN" sz="2000" b="1" dirty="0"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05714" y="1858090"/>
            <a:ext cx="1264224" cy="540000"/>
            <a:chOff x="4532137" y="2977856"/>
            <a:chExt cx="1564211" cy="379451"/>
          </a:xfrm>
        </p:grpSpPr>
        <p:sp>
          <p:nvSpPr>
            <p:cNvPr id="35" name="MH_SubTitle_1"/>
            <p:cNvSpPr/>
            <p:nvPr>
              <p:custDataLst>
                <p:tags r:id="rId7"/>
              </p:custDataLst>
            </p:nvPr>
          </p:nvSpPr>
          <p:spPr>
            <a:xfrm>
              <a:off x="4532137" y="2977856"/>
              <a:ext cx="1564211" cy="379451"/>
            </a:xfrm>
            <a:prstGeom prst="roundRect">
              <a:avLst>
                <a:gd name="adj" fmla="val 2111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2000" b="1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6" name="MH_SubTitle_1"/>
            <p:cNvSpPr/>
            <p:nvPr>
              <p:custDataLst>
                <p:tags r:id="rId8"/>
              </p:custDataLst>
            </p:nvPr>
          </p:nvSpPr>
          <p:spPr>
            <a:xfrm>
              <a:off x="4597214" y="3032904"/>
              <a:ext cx="1440000" cy="288000"/>
            </a:xfrm>
            <a:prstGeom prst="roundRect">
              <a:avLst>
                <a:gd name="adj" fmla="val 21110"/>
              </a:avLst>
            </a:prstGeom>
            <a:solidFill>
              <a:srgbClr val="00B050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>
                  <a:latin typeface="+mn-ea"/>
                </a:rPr>
                <a:t>车辙严重</a:t>
              </a:r>
              <a:endParaRPr lang="en-US" altLang="zh-CN" sz="2000" b="1" dirty="0">
                <a:latin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48150" y="4377282"/>
            <a:ext cx="1264224" cy="540000"/>
            <a:chOff x="4532137" y="2977856"/>
            <a:chExt cx="1564211" cy="379451"/>
          </a:xfrm>
        </p:grpSpPr>
        <p:sp>
          <p:nvSpPr>
            <p:cNvPr id="38" name="MH_SubTitle_1"/>
            <p:cNvSpPr/>
            <p:nvPr>
              <p:custDataLst>
                <p:tags r:id="rId9"/>
              </p:custDataLst>
            </p:nvPr>
          </p:nvSpPr>
          <p:spPr>
            <a:xfrm>
              <a:off x="4532137" y="2977856"/>
              <a:ext cx="1564211" cy="379451"/>
            </a:xfrm>
            <a:prstGeom prst="roundRect">
              <a:avLst>
                <a:gd name="adj" fmla="val 2111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2000" b="1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9" name="MH_SubTitle_1"/>
            <p:cNvSpPr/>
            <p:nvPr>
              <p:custDataLst>
                <p:tags r:id="rId10"/>
              </p:custDataLst>
            </p:nvPr>
          </p:nvSpPr>
          <p:spPr>
            <a:xfrm>
              <a:off x="4597214" y="3032904"/>
              <a:ext cx="1440000" cy="288000"/>
            </a:xfrm>
            <a:prstGeom prst="roundRect">
              <a:avLst>
                <a:gd name="adj" fmla="val 21110"/>
              </a:avLst>
            </a:prstGeom>
            <a:solidFill>
              <a:srgbClr val="00B050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>
                  <a:latin typeface="+mn-ea"/>
                </a:rPr>
                <a:t>项目返工</a:t>
              </a:r>
              <a:endParaRPr lang="en-US" altLang="zh-CN" sz="2000" b="1" dirty="0">
                <a:latin typeface="+mn-ea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1.7 </a:t>
            </a:r>
            <a:r>
              <a:rPr lang="zh-CN" altLang="en-US" b="1" dirty="0" smtClean="0">
                <a:solidFill>
                  <a:schemeClr val="tx1"/>
                </a:solidFill>
              </a:rPr>
              <a:t>改性沥青问题导致的工程后果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6533" y="1257163"/>
            <a:ext cx="7637915" cy="4464496"/>
            <a:chOff x="323528" y="980728"/>
            <a:chExt cx="7637915" cy="4464496"/>
          </a:xfrm>
        </p:grpSpPr>
        <p:pic>
          <p:nvPicPr>
            <p:cNvPr id="18" name="内容占位符 3"/>
            <p:cNvPicPr/>
            <p:nvPr/>
          </p:nvPicPr>
          <p:blipFill rotWithShape="1">
            <a:blip r:embed="rId1" cstate="print"/>
            <a:srcRect r="1730"/>
            <a:stretch>
              <a:fillRect/>
            </a:stretch>
          </p:blipFill>
          <p:spPr>
            <a:xfrm>
              <a:off x="323528" y="980728"/>
              <a:ext cx="7637915" cy="12674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Picture 2" descr="F:\中路铺面\客户\北京市\文龙\京台高速\2016-05-31\图片\Snap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80" y="2368500"/>
              <a:ext cx="6019800" cy="3076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95536" y="1412776"/>
              <a:ext cx="779636" cy="360040"/>
            </a:xfrm>
            <a:prstGeom prst="rect">
              <a:avLst/>
            </a:prstGeom>
            <a:pattFill prst="openDmnd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4427983" y="2431571"/>
              <a:ext cx="288033" cy="188207"/>
            </a:xfrm>
            <a:prstGeom prst="rect">
              <a:avLst/>
            </a:prstGeom>
            <a:pattFill prst="openDmnd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2999233" y="4372211"/>
              <a:ext cx="288033" cy="188207"/>
            </a:xfrm>
            <a:prstGeom prst="rect">
              <a:avLst/>
            </a:prstGeom>
            <a:pattFill prst="openDmnd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1570482" y="4024007"/>
              <a:ext cx="288033" cy="188207"/>
            </a:xfrm>
            <a:prstGeom prst="rect">
              <a:avLst/>
            </a:prstGeom>
            <a:pattFill prst="openDmnd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3829051" y="3134618"/>
              <a:ext cx="288033" cy="188207"/>
            </a:xfrm>
            <a:prstGeom prst="rect">
              <a:avLst/>
            </a:prstGeom>
            <a:pattFill prst="openDmnd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2546251" y="3144515"/>
              <a:ext cx="288033" cy="188207"/>
            </a:xfrm>
            <a:prstGeom prst="rect">
              <a:avLst/>
            </a:prstGeom>
            <a:pattFill prst="openDmnd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5630788" y="2791718"/>
              <a:ext cx="288033" cy="188207"/>
            </a:xfrm>
            <a:prstGeom prst="rect">
              <a:avLst/>
            </a:prstGeom>
            <a:pattFill prst="openDmnd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960883" y="5086586"/>
              <a:ext cx="288033" cy="188207"/>
            </a:xfrm>
            <a:prstGeom prst="rect">
              <a:avLst/>
            </a:prstGeom>
            <a:pattFill prst="openDmnd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1428359" y="3011603"/>
            <a:ext cx="2706526" cy="281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1319707" y="4928496"/>
            <a:ext cx="2866598" cy="281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58947" y="5919663"/>
            <a:ext cx="4459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低质基质沥青，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SBS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用量不足。</a:t>
            </a:r>
            <a:endPara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176463" y="5295164"/>
            <a:ext cx="1843087" cy="281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tx1"/>
                </a:solidFill>
              </a:rPr>
              <a:t>2.1 </a:t>
            </a:r>
            <a:r>
              <a:rPr lang="zh-CN" altLang="en-US" b="1" dirty="0">
                <a:solidFill>
                  <a:schemeClr val="tx1"/>
                </a:solidFill>
              </a:rPr>
              <a:t>湿法改性问题的根源及解决思路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4" y="1131709"/>
            <a:ext cx="82809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B050"/>
              </a:buClr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       </a:t>
            </a:r>
            <a:r>
              <a:rPr lang="zh-CN" altLang="en-US" sz="1800" dirty="0">
                <a:latin typeface="+mn-ea"/>
                <a:cs typeface="+mn-ea"/>
              </a:rPr>
              <a:t>所有改性沥青问题的根源在于：</a:t>
            </a:r>
            <a:r>
              <a:rPr lang="en-US" altLang="zh-CN" sz="1800" b="1" dirty="0">
                <a:solidFill>
                  <a:srgbClr val="FF0000"/>
                </a:solidFill>
                <a:latin typeface="+mn-ea"/>
                <a:cs typeface="+mn-ea"/>
              </a:rPr>
              <a:t>SBS</a:t>
            </a:r>
            <a:r>
              <a:rPr lang="zh-CN" altLang="en-US" sz="1800" b="1" dirty="0">
                <a:solidFill>
                  <a:srgbClr val="FF0000"/>
                </a:solidFill>
                <a:latin typeface="+mn-ea"/>
                <a:cs typeface="+mn-ea"/>
              </a:rPr>
              <a:t>改性剂是预先混入沥青的</a:t>
            </a:r>
            <a:r>
              <a:rPr lang="zh-CN" altLang="en-US" sz="1800" dirty="0">
                <a:latin typeface="+mn-ea"/>
                <a:cs typeface="+mn-ea"/>
              </a:rPr>
              <a:t>，作为业主、施工单位、甚至拌合站都无法监管其过程。其质量问题类似“三聚氰胺、勾兑油品、果精饮料”等事件。</a:t>
            </a:r>
            <a:endParaRPr lang="en-US" altLang="zh-CN" sz="1800" dirty="0"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buClr>
                <a:srgbClr val="00B050"/>
              </a:buClr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       </a:t>
            </a:r>
            <a:r>
              <a:rPr lang="zh-CN" altLang="en-US" sz="1800" b="1" dirty="0">
                <a:solidFill>
                  <a:srgbClr val="C00000"/>
                </a:solidFill>
                <a:latin typeface="+mn-ea"/>
                <a:cs typeface="+mn-ea"/>
              </a:rPr>
              <a:t>要彻底解决这个问题，只有“现榨果汁、现磨速溶咖啡”的透明化工艺</a:t>
            </a:r>
            <a:r>
              <a:rPr lang="en-US" altLang="zh-CN" sz="1800" b="1" dirty="0">
                <a:solidFill>
                  <a:srgbClr val="C00000"/>
                </a:solidFill>
                <a:latin typeface="+mn-ea"/>
                <a:cs typeface="+mn-ea"/>
              </a:rPr>
              <a:t>——</a:t>
            </a:r>
            <a:r>
              <a:rPr lang="zh-CN" altLang="en-US" sz="1800" b="1" dirty="0">
                <a:solidFill>
                  <a:srgbClr val="C00000"/>
                </a:solidFill>
                <a:latin typeface="+mn-ea"/>
                <a:cs typeface="+mn-ea"/>
              </a:rPr>
              <a:t>不改变</a:t>
            </a:r>
            <a:r>
              <a:rPr lang="en-US" altLang="zh-CN" sz="1800" b="1" dirty="0">
                <a:solidFill>
                  <a:srgbClr val="C00000"/>
                </a:solidFill>
                <a:latin typeface="+mn-ea"/>
                <a:cs typeface="+mn-ea"/>
              </a:rPr>
              <a:t>SBS</a:t>
            </a:r>
            <a:r>
              <a:rPr lang="zh-CN" altLang="en-US" sz="1800" b="1" dirty="0">
                <a:solidFill>
                  <a:srgbClr val="C00000"/>
                </a:solidFill>
                <a:latin typeface="+mn-ea"/>
                <a:cs typeface="+mn-ea"/>
              </a:rPr>
              <a:t>改性的本质技术原理，对</a:t>
            </a:r>
            <a:r>
              <a:rPr lang="zh-CN" altLang="zh-CN" sz="1800" b="1" dirty="0">
                <a:solidFill>
                  <a:srgbClr val="C00000"/>
                </a:solidFill>
                <a:latin typeface="+mn-ea"/>
                <a:cs typeface="+mn-ea"/>
              </a:rPr>
              <a:t>沥青改性工艺进行</a:t>
            </a:r>
            <a:r>
              <a:rPr lang="zh-CN" altLang="en-US" sz="1800" b="1" dirty="0">
                <a:solidFill>
                  <a:srgbClr val="C00000"/>
                </a:solidFill>
                <a:latin typeface="+mn-ea"/>
                <a:cs typeface="+mn-ea"/>
              </a:rPr>
              <a:t>优化。</a:t>
            </a:r>
            <a:endParaRPr lang="en-US" altLang="zh-CN" sz="1800" b="1" dirty="0">
              <a:solidFill>
                <a:srgbClr val="C00000"/>
              </a:solidFill>
              <a:latin typeface="+mn-ea"/>
              <a:cs typeface="+mn-ea"/>
            </a:endParaRPr>
          </a:p>
        </p:txBody>
      </p:sp>
      <p:pic>
        <p:nvPicPr>
          <p:cNvPr id="7" name="图片 6"/>
          <p:cNvPicPr/>
          <p:nvPr/>
        </p:nvPicPr>
        <p:blipFill>
          <a:blip r:embed="rId1" cstate="print"/>
          <a:srcRect l="4018" r="5580"/>
          <a:stretch>
            <a:fillRect/>
          </a:stretch>
        </p:blipFill>
        <p:spPr bwMode="auto">
          <a:xfrm>
            <a:off x="251520" y="3429000"/>
            <a:ext cx="331236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490787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sym typeface="+mn-ea"/>
              </a:rPr>
              <a:t>2.3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干法</a:t>
            </a:r>
            <a:r>
              <a:rPr lang="en-US" dirty="0" smtClean="0">
                <a:solidFill>
                  <a:schemeClr val="tx1"/>
                </a:solidFill>
                <a:sym typeface="+mn-ea"/>
              </a:rPr>
              <a:t>SBS</a:t>
            </a:r>
            <a:r>
              <a:rPr dirty="0" smtClean="0">
                <a:solidFill>
                  <a:schemeClr val="tx1"/>
                </a:solidFill>
                <a:sym typeface="+mn-ea"/>
              </a:rPr>
              <a:t>性能系统性验证</a:t>
            </a:r>
            <a:r>
              <a:rPr lang="en-US" altLang="zh-CN" dirty="0" smtClean="0">
                <a:solidFill>
                  <a:schemeClr val="tx1"/>
                </a:solidFill>
                <a:sym typeface="+mn-ea"/>
              </a:rPr>
              <a:t>——</a:t>
            </a:r>
            <a:r>
              <a:rPr dirty="0" smtClean="0">
                <a:solidFill>
                  <a:schemeClr val="tx1"/>
                </a:solidFill>
                <a:sym typeface="+mn-ea"/>
              </a:rPr>
              <a:t>熔融性</a:t>
            </a:r>
            <a:endParaRPr lang="zh-CN" altLang="en-US" dirty="0"/>
          </a:p>
        </p:txBody>
      </p:sp>
      <p:pic>
        <p:nvPicPr>
          <p:cNvPr id="144385" name="图片 2" descr="81639433559052553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5491" y="1085469"/>
            <a:ext cx="3214998" cy="231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725491" y="3473384"/>
            <a:ext cx="416369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0" dirty="0" smtClean="0">
                <a:latin typeface="Times New Roman" panose="02020603050405020304"/>
                <a:ea typeface="仿宋_GB2312"/>
              </a:rPr>
              <a:t> </a:t>
            </a:r>
            <a:r>
              <a:rPr lang="zh-CN" altLang="zh-CN" sz="1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普通</a:t>
            </a:r>
            <a:r>
              <a:rPr lang="en-US" altLang="zh-CN" sz="1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SBS</a:t>
            </a:r>
            <a:r>
              <a:rPr lang="zh-CN" altLang="zh-CN" sz="1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拌合</a:t>
            </a:r>
            <a:r>
              <a:rPr lang="en-US" altLang="zh-CN" sz="1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1min</a:t>
            </a:r>
            <a:r>
              <a:rPr lang="zh-CN" altLang="zh-CN" sz="1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后完全未熔化</a:t>
            </a:r>
            <a:endParaRPr lang="zh-CN" alt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endParaRPr>
          </a:p>
        </p:txBody>
      </p:sp>
      <p:pic>
        <p:nvPicPr>
          <p:cNvPr id="144386" name="图片 18" descr="IMG_20170308_143217"/>
          <p:cNvPicPr>
            <a:picLocks noChangeAspect="1" noChangeArrowheads="1"/>
          </p:cNvPicPr>
          <p:nvPr/>
        </p:nvPicPr>
        <p:blipFill>
          <a:blip r:embed="rId2" cstate="print"/>
          <a:srcRect t="15758" b="29468"/>
          <a:stretch>
            <a:fillRect/>
          </a:stretch>
        </p:blipFill>
        <p:spPr bwMode="auto">
          <a:xfrm>
            <a:off x="5143504" y="1085469"/>
            <a:ext cx="3286148" cy="239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4855531" y="3462589"/>
            <a:ext cx="416115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SBS-T</a:t>
            </a:r>
            <a:r>
              <a:rPr lang="zh-CN" altLang="zh-CN" sz="1600" b="1" kern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拌合</a:t>
            </a:r>
            <a:r>
              <a:rPr lang="en-US" altLang="zh-CN" sz="1600" b="1" kern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1min</a:t>
            </a:r>
            <a:r>
              <a:rPr lang="zh-CN" altLang="zh-CN" sz="1600" b="1" kern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后成为液膜裹覆</a:t>
            </a:r>
            <a:endParaRPr lang="zh-CN" altLang="zh-CN" sz="1600" b="1" kern="10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86248" y="3929066"/>
            <a:ext cx="4199529" cy="2428875"/>
            <a:chOff x="2051720" y="3861048"/>
            <a:chExt cx="4699595" cy="2428875"/>
          </a:xfrm>
        </p:grpSpPr>
        <p:pic>
          <p:nvPicPr>
            <p:cNvPr id="12" name="图片 19" descr="043"/>
            <p:cNvPicPr>
              <a:picLocks noChangeAspect="1" noChangeArrowheads="1"/>
            </p:cNvPicPr>
            <p:nvPr/>
          </p:nvPicPr>
          <p:blipFill>
            <a:blip r:embed="rId3" cstate="print"/>
            <a:srcRect l="11305"/>
            <a:stretch>
              <a:fillRect/>
            </a:stretch>
          </p:blipFill>
          <p:spPr bwMode="auto">
            <a:xfrm>
              <a:off x="2051720" y="3861048"/>
              <a:ext cx="2857500" cy="24288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图片 20" descr="04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3861048"/>
              <a:ext cx="1819275" cy="24288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矩形 15"/>
          <p:cNvSpPr/>
          <p:nvPr/>
        </p:nvSpPr>
        <p:spPr>
          <a:xfrm>
            <a:off x="1285852" y="6253182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0" dirty="0" smtClean="0">
                <a:latin typeface="Times New Roman" panose="02020603050405020304"/>
                <a:ea typeface="仿宋_GB2312"/>
              </a:rPr>
              <a:t> </a:t>
            </a:r>
            <a:r>
              <a:rPr lang="zh-CN" altLang="en-US" b="1" kern="0" dirty="0" smtClean="0">
                <a:latin typeface="Times New Roman" panose="02020603050405020304"/>
                <a:ea typeface="仿宋_GB2312"/>
              </a:rPr>
              <a:t>拌合楼不加沥青干拌</a:t>
            </a:r>
            <a:r>
              <a:rPr lang="en-US" altLang="zh-CN" b="1" kern="0" dirty="0" smtClean="0">
                <a:latin typeface="Times New Roman" panose="02020603050405020304"/>
                <a:ea typeface="仿宋_GB2312"/>
              </a:rPr>
              <a:t>8S</a:t>
            </a:r>
            <a:r>
              <a:rPr lang="zh-CN" altLang="en-US" b="1" kern="0" dirty="0" smtClean="0">
                <a:latin typeface="Times New Roman" panose="02020603050405020304"/>
                <a:ea typeface="仿宋_GB2312"/>
              </a:rPr>
              <a:t>释放观察与室内相当</a:t>
            </a:r>
            <a:endParaRPr lang="zh-CN" alt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t="18187"/>
          <a:stretch>
            <a:fillRect/>
          </a:stretch>
        </p:blipFill>
        <p:spPr bwMode="auto">
          <a:xfrm>
            <a:off x="785786" y="4052437"/>
            <a:ext cx="3039381" cy="214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808427" cy="440676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sym typeface="+mn-ea"/>
              </a:rPr>
              <a:t>2.3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干法</a:t>
            </a:r>
            <a:r>
              <a:rPr lang="en-US" dirty="0" smtClean="0">
                <a:solidFill>
                  <a:schemeClr val="tx1"/>
                </a:solidFill>
                <a:sym typeface="+mn-ea"/>
              </a:rPr>
              <a:t>SBS</a:t>
            </a:r>
            <a:r>
              <a:rPr dirty="0" smtClean="0">
                <a:solidFill>
                  <a:schemeClr val="tx1"/>
                </a:solidFill>
                <a:sym typeface="+mn-ea"/>
              </a:rPr>
              <a:t>性能系统性验证</a:t>
            </a:r>
            <a:r>
              <a:rPr lang="en-US" altLang="zh-CN" dirty="0" smtClean="0">
                <a:solidFill>
                  <a:schemeClr val="tx1"/>
                </a:solidFill>
                <a:sym typeface="+mn-ea"/>
              </a:rPr>
              <a:t>——</a:t>
            </a:r>
            <a:r>
              <a:rPr dirty="0" smtClean="0">
                <a:solidFill>
                  <a:schemeClr val="tx1"/>
                </a:solidFill>
                <a:sym typeface="+mn-ea"/>
              </a:rPr>
              <a:t>同</a:t>
            </a:r>
            <a:r>
              <a:rPr lang="en-US" dirty="0" smtClean="0">
                <a:solidFill>
                  <a:schemeClr val="tx1"/>
                </a:solidFill>
                <a:sym typeface="+mn-ea"/>
              </a:rPr>
              <a:t>SBS</a:t>
            </a:r>
            <a:r>
              <a:rPr dirty="0" smtClean="0">
                <a:solidFill>
                  <a:schemeClr val="tx1"/>
                </a:solidFill>
                <a:sym typeface="+mn-ea"/>
              </a:rPr>
              <a:t>用量的性能比较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7544" y="1160442"/>
          <a:ext cx="8280920" cy="4748053"/>
        </p:xfrm>
        <a:graphic>
          <a:graphicData uri="http://schemas.openxmlformats.org/drawingml/2006/table">
            <a:tbl>
              <a:tblPr/>
              <a:tblGrid>
                <a:gridCol w="1368152"/>
                <a:gridCol w="1512168"/>
                <a:gridCol w="1523133"/>
                <a:gridCol w="1573211"/>
                <a:gridCol w="1471156"/>
                <a:gridCol w="833100"/>
              </a:tblGrid>
              <a:tr h="50405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b="1" kern="0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指标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单位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Arial" panose="020B0604020202020204"/>
                        </a:rPr>
                        <a:t>干法</a:t>
                      </a:r>
                      <a:r>
                        <a:rPr lang="zh-CN" altLang="en-US" sz="1400" b="1" i="0" kern="100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Arial" panose="020B0604020202020204"/>
                        </a:rPr>
                        <a:t>改性沥青</a:t>
                      </a:r>
                      <a:endParaRPr lang="en-US" altLang="zh-CN" sz="1400" b="1" i="0" kern="100" dirty="0" smtClean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  <a:cs typeface="Arial" panose="020B0604020202020204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Arial" panose="020B0604020202020204"/>
                        </a:rPr>
                        <a:t>（</a:t>
                      </a:r>
                      <a:r>
                        <a:rPr lang="en-US" altLang="zh-CN" sz="1400" b="1" i="0" kern="100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Arial" panose="020B0604020202020204"/>
                        </a:rPr>
                        <a:t>4.5%</a:t>
                      </a:r>
                      <a:r>
                        <a:rPr lang="zh-CN" altLang="en-US" sz="1400" b="1" i="0" kern="100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Arial" panose="020B0604020202020204"/>
                        </a:rPr>
                        <a:t>）</a:t>
                      </a:r>
                      <a:endParaRPr lang="zh-CN" altLang="en-US" sz="1400" b="1" i="0" kern="100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  <a:cs typeface="Arial" panose="020B06040202020202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6398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Arial" panose="020B0604020202020204"/>
                        </a:rPr>
                        <a:t>湿法改性沥青</a:t>
                      </a:r>
                      <a:endParaRPr lang="en-US" altLang="zh-CN" sz="1400" b="1" i="0" kern="100" dirty="0" smtClean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  <a:cs typeface="Arial" panose="020B0604020202020204"/>
                      </a:endParaRPr>
                    </a:p>
                    <a:p>
                      <a:pPr marL="0" marR="0" indent="0" algn="ctr" defTabSz="136398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Arial" panose="020B0604020202020204"/>
                        </a:rPr>
                        <a:t>（</a:t>
                      </a:r>
                      <a:r>
                        <a:rPr lang="en-US" altLang="zh-CN" sz="1400" b="1" i="0" kern="100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Arial" panose="020B0604020202020204"/>
                        </a:rPr>
                        <a:t>4.5%</a:t>
                      </a:r>
                      <a:r>
                        <a:rPr lang="zh-CN" altLang="en-US" sz="1400" b="1" i="0" kern="100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Arial" panose="020B0604020202020204"/>
                        </a:rPr>
                        <a:t>）</a:t>
                      </a:r>
                      <a:endParaRPr lang="zh-CN" altLang="en-US" sz="1400" b="1" i="0" kern="100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  <a:cs typeface="Arial" panose="020B06040202020202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6398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Arial" panose="020B0604020202020204"/>
                        </a:rPr>
                        <a:t>技术要求</a:t>
                      </a:r>
                      <a:endParaRPr lang="zh-CN" altLang="en-US" sz="1400" b="1" i="0" kern="100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  <a:cs typeface="Arial" panose="020B06040202020202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61374">
                <a:tc rowSpan="5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微软雅黑" panose="020B0503020204020204" pitchFamily="34" charset="-122"/>
                        </a:rPr>
                        <a:t>改性沥青</a:t>
                      </a:r>
                      <a:endParaRPr lang="zh-CN" altLang="en-US" sz="1400" b="1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针入度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0.1mm</a:t>
                      </a:r>
                      <a:endParaRPr 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62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52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40-80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37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软化点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℃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81.3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78.5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≥</a:t>
                      </a:r>
                      <a:r>
                        <a:rPr lang="en-US" altLang="zh-CN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60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37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延度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5℃, 5cm/min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41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39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≥</a:t>
                      </a:r>
                      <a:r>
                        <a:rPr lang="en-US" altLang="zh-CN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20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37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布氏旋转粘度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135℃，</a:t>
                      </a:r>
                      <a:r>
                        <a:rPr lang="en-US" sz="1400" b="1" i="0" kern="1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Pa.s</a:t>
                      </a:r>
                      <a:endParaRPr 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1.922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1.604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≤</a:t>
                      </a:r>
                      <a:r>
                        <a:rPr lang="en-US" altLang="zh-CN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3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37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弹性恢复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%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96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92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≥</a:t>
                      </a:r>
                      <a:r>
                        <a:rPr lang="en-US" altLang="zh-CN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75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9916">
                <a:tc rowSpan="6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改性沥青混合料</a:t>
                      </a:r>
                      <a:r>
                        <a:rPr lang="zh-CN" altLang="en-US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（</a:t>
                      </a:r>
                      <a:r>
                        <a:rPr lang="en-US" altLang="zh-CN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AC-13</a:t>
                      </a:r>
                      <a:r>
                        <a:rPr lang="zh-CN" altLang="en-US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）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马歇尔稳定度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kern="100" dirty="0" err="1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kN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13.8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14.2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spc="-6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≥</a:t>
                      </a:r>
                      <a:r>
                        <a:rPr lang="en-US" altLang="zh-CN" sz="1400" b="1" i="0" kern="100" spc="-6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8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37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流值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mm</a:t>
                      </a:r>
                      <a:endParaRPr 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2.64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3.22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1.5-4.0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0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残留稳定度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%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92.8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94.7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spc="-6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≥</a:t>
                      </a:r>
                      <a:r>
                        <a:rPr lang="en-US" altLang="zh-CN" sz="1400" b="1" i="0" kern="100" spc="-6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85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4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冻融劈裂强度比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%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92.1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89.5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spc="-6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≥</a:t>
                      </a:r>
                      <a:r>
                        <a:rPr lang="en-US" altLang="zh-CN" sz="1400" b="1" i="0" kern="100" spc="-6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80</a:t>
                      </a:r>
                      <a:endParaRPr lang="zh-CN" altLang="en-US" sz="1400" b="1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048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车辙试验动稳定度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次</a:t>
                      </a:r>
                      <a:r>
                        <a:rPr lang="en-US" altLang="zh-CN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/</a:t>
                      </a:r>
                      <a:r>
                        <a:rPr lang="en-US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mm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6884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6072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spc="-6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≥</a:t>
                      </a:r>
                      <a:r>
                        <a:rPr lang="en-US" altLang="zh-CN" sz="1400" b="1" i="0" kern="100" spc="-6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2800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低温弯曲破坏应变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με</a:t>
                      </a:r>
                      <a:endParaRPr lang="el-GR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3059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3144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≥</a:t>
                      </a:r>
                      <a:r>
                        <a:rPr lang="en-US" altLang="zh-CN" sz="1400" b="1" i="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/>
                        </a:rPr>
                        <a:t>2600</a:t>
                      </a:r>
                      <a:endParaRPr lang="zh-CN" altLang="en-US" sz="1400" b="1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18481" marR="18481" marT="6761" marB="3245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39552" y="6011996"/>
            <a:ext cx="849694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室内试验证明：无论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改性沥青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还是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混合料指标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，干法应用效果都能达到与湿法相当的水平。现场湿法还会在储存中衰减，干法不存在。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effectLst/>
              <a:latin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2.6 </a:t>
            </a:r>
            <a:r>
              <a:rPr lang="zh-CN" altLang="en-US" b="1" dirty="0" smtClean="0">
                <a:solidFill>
                  <a:schemeClr val="tx1"/>
                </a:solidFill>
              </a:rPr>
              <a:t>工程</a:t>
            </a:r>
            <a:r>
              <a:rPr altLang="en-US" b="1" dirty="0" smtClean="0">
                <a:solidFill>
                  <a:schemeClr val="tx1"/>
                </a:solidFill>
              </a:rPr>
              <a:t>时间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3" y="1772816"/>
            <a:ext cx="1836000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484074" y="3318068"/>
            <a:ext cx="1836000" cy="32400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533400" indent="-533400" algn="ctr">
              <a:lnSpc>
                <a:spcPct val="110000"/>
              </a:lnSpc>
              <a:spcBef>
                <a:spcPct val="50000"/>
              </a:spcBef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江苏淮安</a:t>
            </a:r>
            <a:r>
              <a:rPr lang="en-US" altLang="zh-CN" dirty="0" smtClean="0"/>
              <a:t>S327</a:t>
            </a:r>
            <a:endParaRPr lang="en-US" altLang="zh-CN" dirty="0"/>
          </a:p>
        </p:txBody>
      </p:sp>
      <p:pic>
        <p:nvPicPr>
          <p:cNvPr id="2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4" y="3913258"/>
            <a:ext cx="1836000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69"/>
          <p:cNvSpPr txBox="1">
            <a:spLocks noChangeArrowheads="1"/>
          </p:cNvSpPr>
          <p:nvPr/>
        </p:nvSpPr>
        <p:spPr bwMode="auto">
          <a:xfrm>
            <a:off x="484074" y="5550316"/>
            <a:ext cx="1836000" cy="32400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533400" indent="-533400" algn="ctr">
              <a:lnSpc>
                <a:spcPct val="110000"/>
              </a:lnSpc>
              <a:spcBef>
                <a:spcPct val="50000"/>
              </a:spcBef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北京通州区</a:t>
            </a:r>
            <a:endParaRPr lang="en-US" altLang="zh-CN" dirty="0"/>
          </a:p>
        </p:txBody>
      </p:sp>
      <p:pic>
        <p:nvPicPr>
          <p:cNvPr id="22" name="图片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72816"/>
            <a:ext cx="1836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69"/>
          <p:cNvSpPr txBox="1">
            <a:spLocks noChangeArrowheads="1"/>
          </p:cNvSpPr>
          <p:nvPr/>
        </p:nvSpPr>
        <p:spPr bwMode="auto">
          <a:xfrm>
            <a:off x="2555776" y="3318068"/>
            <a:ext cx="1836000" cy="32400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533400" indent="-533400" algn="ctr">
              <a:lnSpc>
                <a:spcPct val="110000"/>
              </a:lnSpc>
              <a:spcBef>
                <a:spcPct val="50000"/>
              </a:spcBef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酉沿</a:t>
            </a:r>
            <a:r>
              <a:rPr lang="zh-CN" altLang="en-US" dirty="0" smtClean="0"/>
              <a:t>高速</a:t>
            </a:r>
            <a:endParaRPr lang="en-US" altLang="zh-CN" dirty="0"/>
          </a:p>
        </p:txBody>
      </p:sp>
      <p:sp>
        <p:nvSpPr>
          <p:cNvPr id="24" name="Text Box 69"/>
          <p:cNvSpPr txBox="1">
            <a:spLocks noChangeArrowheads="1"/>
          </p:cNvSpPr>
          <p:nvPr/>
        </p:nvSpPr>
        <p:spPr bwMode="auto">
          <a:xfrm>
            <a:off x="2555776" y="5550316"/>
            <a:ext cx="1836000" cy="32400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533400" indent="-533400" algn="ctr">
              <a:lnSpc>
                <a:spcPct val="110000"/>
              </a:lnSpc>
              <a:spcBef>
                <a:spcPct val="50000"/>
              </a:spcBef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江苏泰高高速</a:t>
            </a:r>
            <a:endParaRPr lang="en-US" altLang="zh-CN" dirty="0"/>
          </a:p>
        </p:txBody>
      </p:sp>
      <p:pic>
        <p:nvPicPr>
          <p:cNvPr id="25" name="图片 24" descr="F:\新建文件夹 (2)\IMG_46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913258"/>
            <a:ext cx="1836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2947" y="1772816"/>
            <a:ext cx="1836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69"/>
          <p:cNvSpPr txBox="1">
            <a:spLocks noChangeArrowheads="1"/>
          </p:cNvSpPr>
          <p:nvPr/>
        </p:nvSpPr>
        <p:spPr bwMode="auto">
          <a:xfrm>
            <a:off x="4672947" y="3318068"/>
            <a:ext cx="1836000" cy="32400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533400" indent="-533400" algn="ctr">
              <a:lnSpc>
                <a:spcPct val="110000"/>
              </a:lnSpc>
              <a:spcBef>
                <a:spcPct val="50000"/>
              </a:spcBef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唐山滨西公路</a:t>
            </a:r>
            <a:endParaRPr lang="en-US" altLang="zh-CN" dirty="0"/>
          </a:p>
        </p:txBody>
      </p:sp>
      <p:pic>
        <p:nvPicPr>
          <p:cNvPr id="28" name="Picture 2"/>
          <p:cNvPicPr>
            <a:picLocks noChangeArrowheads="1"/>
          </p:cNvPicPr>
          <p:nvPr/>
        </p:nvPicPr>
        <p:blipFill rotWithShape="1">
          <a:blip r:embed="rId6" cstate="print"/>
          <a:srcRect l="4206" t="19835" r="49219" b="10937"/>
          <a:stretch>
            <a:fillRect/>
          </a:stretch>
        </p:blipFill>
        <p:spPr bwMode="auto">
          <a:xfrm>
            <a:off x="4672946" y="3913258"/>
            <a:ext cx="1836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69"/>
          <p:cNvSpPr txBox="1">
            <a:spLocks noChangeArrowheads="1"/>
          </p:cNvSpPr>
          <p:nvPr/>
        </p:nvSpPr>
        <p:spPr bwMode="auto">
          <a:xfrm>
            <a:off x="4672947" y="5550316"/>
            <a:ext cx="1836000" cy="344325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533400" indent="-533400" algn="ctr">
              <a:lnSpc>
                <a:spcPct val="110000"/>
              </a:lnSpc>
              <a:spcBef>
                <a:spcPct val="50000"/>
              </a:spcBef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日本名古屋市政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30" name="Picture 2" descr="124797347214281842"/>
          <p:cNvPicPr>
            <a:picLocks noChangeArrowheads="1"/>
          </p:cNvPicPr>
          <p:nvPr/>
        </p:nvPicPr>
        <p:blipFill>
          <a:blip r:embed="rId7" cstate="print"/>
          <a:srcRect r="9846"/>
          <a:stretch>
            <a:fillRect/>
          </a:stretch>
        </p:blipFill>
        <p:spPr bwMode="auto">
          <a:xfrm>
            <a:off x="6797409" y="1772816"/>
            <a:ext cx="1836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69"/>
          <p:cNvSpPr txBox="1">
            <a:spLocks noChangeArrowheads="1"/>
          </p:cNvSpPr>
          <p:nvPr/>
        </p:nvSpPr>
        <p:spPr bwMode="auto">
          <a:xfrm>
            <a:off x="6797409" y="3318068"/>
            <a:ext cx="1836000" cy="32400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533400" indent="-533400" algn="ctr">
              <a:lnSpc>
                <a:spcPct val="110000"/>
              </a:lnSpc>
              <a:spcBef>
                <a:spcPct val="50000"/>
              </a:spcBef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辽宁本溪丹霍线</a:t>
            </a:r>
            <a:endParaRPr lang="en-US" altLang="zh-CN" dirty="0"/>
          </a:p>
        </p:txBody>
      </p:sp>
      <p:pic>
        <p:nvPicPr>
          <p:cNvPr id="32" name="Picture 3" descr="37318458060460632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97409" y="3913258"/>
            <a:ext cx="1836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6797409" y="5550316"/>
            <a:ext cx="1836000" cy="32400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533400" indent="-533400" algn="ctr">
              <a:lnSpc>
                <a:spcPct val="110000"/>
              </a:lnSpc>
              <a:spcBef>
                <a:spcPct val="50000"/>
              </a:spcBef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江苏涟水绕城</a:t>
            </a:r>
            <a:endParaRPr lang="en-US" altLang="zh-CN" dirty="0"/>
          </a:p>
        </p:txBody>
      </p:sp>
      <p:sp>
        <p:nvSpPr>
          <p:cNvPr id="34" name="矩形 33"/>
          <p:cNvSpPr/>
          <p:nvPr/>
        </p:nvSpPr>
        <p:spPr>
          <a:xfrm>
            <a:off x="375809" y="946255"/>
            <a:ext cx="87154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在国内外十余条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高速公路、城市道路、国省道干线公路得到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示范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应用。</a:t>
            </a:r>
            <a:endParaRPr lang="zh-CN" altLang="en-US" sz="18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4.1 </a:t>
            </a:r>
            <a:r>
              <a:rPr lang="zh-CN" altLang="en-US" b="1" dirty="0">
                <a:solidFill>
                  <a:schemeClr val="tx1"/>
                </a:solidFill>
              </a:rPr>
              <a:t>施工</a:t>
            </a:r>
            <a:r>
              <a:rPr lang="zh-CN" altLang="en-US" b="1" dirty="0" smtClean="0">
                <a:solidFill>
                  <a:schemeClr val="tx1"/>
                </a:solidFill>
              </a:rPr>
              <a:t>工艺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251520" y="908720"/>
            <a:ext cx="7704856" cy="61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marL="285750" indent="-285750" algn="l">
              <a:lnSpc>
                <a:spcPct val="20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+mn-lt"/>
                <a:cs typeface="+mn-cs"/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  <a:latin typeface="+mn-lt"/>
                <a:cs typeface="+mn-cs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+mn-lt"/>
                <a:cs typeface="+mn-cs"/>
              </a:rPr>
              <a:t>）原材料</a:t>
            </a:r>
            <a:endParaRPr lang="en-US" altLang="zh-CN" sz="2000" b="1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571472" y="1643050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tx1"/>
                </a:solidFill>
                <a:latin typeface="+mn-lt"/>
                <a:cs typeface="+mn-cs"/>
              </a:rPr>
              <a:t>石料</a:t>
            </a:r>
            <a:endParaRPr lang="en-US" altLang="zh-CN" sz="20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tx1"/>
                </a:solidFill>
                <a:latin typeface="+mn-lt"/>
                <a:cs typeface="+mn-cs"/>
              </a:rPr>
              <a:t>基质沥青</a:t>
            </a:r>
            <a:endParaRPr lang="en-US" altLang="zh-CN" sz="20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tx1"/>
                </a:solidFill>
                <a:latin typeface="+mn-lt"/>
                <a:cs typeface="+mn-cs"/>
              </a:rPr>
              <a:t>干法</a:t>
            </a:r>
            <a:r>
              <a:rPr lang="en-US" altLang="zh-CN" sz="2000" b="1" dirty="0" smtClean="0">
                <a:solidFill>
                  <a:schemeClr val="tx1"/>
                </a:solidFill>
                <a:latin typeface="+mn-lt"/>
                <a:cs typeface="+mn-cs"/>
              </a:rPr>
              <a:t>SBS</a:t>
            </a:r>
            <a:r>
              <a:rPr lang="zh-CN" altLang="en-US" sz="2000" b="1" dirty="0" smtClean="0">
                <a:solidFill>
                  <a:schemeClr val="tx1"/>
                </a:solidFill>
                <a:latin typeface="+mn-lt"/>
                <a:cs typeface="+mn-cs"/>
              </a:rPr>
              <a:t>改性剂</a:t>
            </a:r>
            <a:endParaRPr lang="en-US" altLang="zh-CN" sz="2000" b="1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35843" name="Picture 3" descr="C:\国路高科\005科研-技术开发部\科研课题\湖北老谷高速课题\老谷拌合站现场照片\027.JPG"/>
          <p:cNvPicPr>
            <a:picLocks noChangeAspect="1" noChangeArrowheads="1"/>
          </p:cNvPicPr>
          <p:nvPr/>
        </p:nvPicPr>
        <p:blipFill>
          <a:blip r:embed="rId1" cstate="print"/>
          <a:srcRect t="22500" r="4376" b="6251"/>
          <a:stretch>
            <a:fillRect/>
          </a:stretch>
        </p:blipFill>
        <p:spPr bwMode="auto">
          <a:xfrm>
            <a:off x="3707904" y="908720"/>
            <a:ext cx="4896544" cy="2736304"/>
          </a:xfrm>
          <a:prstGeom prst="rect">
            <a:avLst/>
          </a:prstGeom>
          <a:noFill/>
        </p:spPr>
      </p:pic>
      <p:sp>
        <p:nvSpPr>
          <p:cNvPr id="10" name="TextBox 7"/>
          <p:cNvSpPr txBox="1"/>
          <p:nvPr/>
        </p:nvSpPr>
        <p:spPr>
          <a:xfrm>
            <a:off x="4644008" y="3786190"/>
            <a:ext cx="33575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C00000"/>
                </a:solidFill>
                <a:latin typeface="+mn-lt"/>
                <a:cs typeface="+mn-cs"/>
              </a:rPr>
              <a:t>所有沥青罐采用普通沥青</a:t>
            </a:r>
            <a:endParaRPr lang="en-US" altLang="zh-CN" sz="2000" b="1" dirty="0" smtClean="0">
              <a:solidFill>
                <a:srgbClr val="C00000"/>
              </a:solidFill>
              <a:latin typeface="+mn-lt"/>
              <a:cs typeface="+mn-cs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C00000"/>
                </a:solidFill>
                <a:latin typeface="+mn-lt"/>
                <a:cs typeface="+mn-cs"/>
              </a:rPr>
              <a:t>加热，卸车管理简单统一</a:t>
            </a:r>
            <a:endParaRPr lang="en-US" altLang="zh-CN" sz="2000" b="1" dirty="0" smtClean="0">
              <a:solidFill>
                <a:srgbClr val="C00000"/>
              </a:solidFill>
              <a:latin typeface="+mn-lt"/>
              <a:cs typeface="+mn-cs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C00000"/>
                </a:solidFill>
                <a:latin typeface="+mn-lt"/>
                <a:cs typeface="+mn-cs"/>
              </a:rPr>
              <a:t>使用简单，避免出错</a:t>
            </a:r>
            <a:endParaRPr lang="en-US" altLang="zh-CN" sz="2000" b="1" dirty="0" smtClean="0">
              <a:solidFill>
                <a:srgbClr val="C00000"/>
              </a:solidFill>
              <a:latin typeface="+mn-lt"/>
              <a:cs typeface="+mn-cs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C00000"/>
                </a:solidFill>
                <a:latin typeface="+mn-lt"/>
                <a:cs typeface="+mn-cs"/>
              </a:rPr>
              <a:t>基质沥青质量透明化</a:t>
            </a:r>
            <a:endParaRPr lang="en-US" altLang="zh-CN" sz="2000" b="1" dirty="0" smtClean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62466" name="Picture 2" descr="C:\国路高科\005科研-技术开发部\标准编制及参考标准\公路学会标准\申报表\大纲审查\工程案例汇总\老谷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14752"/>
            <a:ext cx="2071702" cy="276089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4.1 </a:t>
            </a:r>
            <a:r>
              <a:rPr lang="zh-CN" altLang="en-US" b="1" dirty="0" smtClean="0">
                <a:solidFill>
                  <a:schemeClr val="tx1"/>
                </a:solidFill>
              </a:rPr>
              <a:t>施工工艺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251520" y="90872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marL="285750" indent="-285750" algn="l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00B050"/>
                </a:solidFill>
                <a:latin typeface="+mn-lt"/>
                <a:cs typeface="+mn-cs"/>
              </a:rPr>
              <a:t>（</a:t>
            </a:r>
            <a:r>
              <a:rPr lang="en-US" altLang="zh-CN" sz="2000" b="1" dirty="0" smtClean="0">
                <a:solidFill>
                  <a:srgbClr val="00B050"/>
                </a:solidFill>
                <a:latin typeface="+mn-lt"/>
                <a:cs typeface="+mn-cs"/>
              </a:rPr>
              <a:t>2</a:t>
            </a:r>
            <a:r>
              <a:rPr lang="zh-CN" altLang="en-US" sz="2000" b="1" dirty="0" smtClean="0">
                <a:solidFill>
                  <a:srgbClr val="00B050"/>
                </a:solidFill>
                <a:latin typeface="+mn-lt"/>
                <a:cs typeface="+mn-cs"/>
              </a:rPr>
              <a:t>）拌合</a:t>
            </a:r>
            <a:endParaRPr lang="en-US" altLang="zh-CN" sz="2000" b="1" dirty="0" smtClean="0">
              <a:solidFill>
                <a:srgbClr val="00B05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66136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1800" b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effectLst/>
              </a:rPr>
              <a:t>人工投放</a:t>
            </a:r>
            <a:endParaRPr lang="zh-CN" alt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 Box 69"/>
          <p:cNvSpPr txBox="1">
            <a:spLocks noChangeArrowheads="1"/>
          </p:cNvSpPr>
          <p:nvPr/>
        </p:nvSpPr>
        <p:spPr bwMode="auto">
          <a:xfrm>
            <a:off x="755576" y="4581128"/>
            <a:ext cx="3312367" cy="6340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533400" indent="-533400" algn="ctr">
              <a:lnSpc>
                <a:spcPct val="110000"/>
              </a:lnSpc>
              <a:spcBef>
                <a:spcPct val="50000"/>
              </a:spcBef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按需求预先分装成小包，施工时人工投入拌和锅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3" y="5229200"/>
            <a:ext cx="3888432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+mn-ea"/>
              </a:rPr>
              <a:t>仅适用于小规模施工</a:t>
            </a:r>
            <a:endParaRPr lang="en-US" altLang="zh-CN" sz="1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cs typeface="+mn-ea"/>
            </a:endParaRPr>
          </a:p>
        </p:txBody>
      </p:sp>
      <p:sp>
        <p:nvSpPr>
          <p:cNvPr id="11" name="Text Box 69"/>
          <p:cNvSpPr txBox="1">
            <a:spLocks noChangeArrowheads="1"/>
          </p:cNvSpPr>
          <p:nvPr/>
        </p:nvSpPr>
        <p:spPr bwMode="auto">
          <a:xfrm>
            <a:off x="5940152" y="4622072"/>
            <a:ext cx="2304256" cy="6340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533400" indent="-533400" algn="ctr">
              <a:lnSpc>
                <a:spcPct val="110000"/>
              </a:lnSpc>
              <a:spcBef>
                <a:spcPct val="50000"/>
              </a:spcBef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投料</a:t>
            </a:r>
            <a:r>
              <a:rPr lang="zh-CN" altLang="en-US" dirty="0" smtClean="0">
                <a:solidFill>
                  <a:schemeClr val="tx1"/>
                </a:solidFill>
              </a:rPr>
              <a:t>机投放，风机吹入拌和锅</a:t>
            </a:r>
            <a:endParaRPr lang="en-US" altLang="zh-CN" dirty="0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499992" y="1661365"/>
            <a:ext cx="0" cy="396441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3994" y="1628800"/>
            <a:ext cx="338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800" b="1" dirty="0" smtClean="0">
                <a:ln w="1905"/>
              </a:rPr>
              <a:t>机械投放（主流投放方式）</a:t>
            </a:r>
            <a:endParaRPr lang="zh-CN" altLang="en-US" sz="1800" b="1" dirty="0">
              <a:ln w="1905"/>
            </a:endParaRPr>
          </a:p>
        </p:txBody>
      </p:sp>
      <p:pic>
        <p:nvPicPr>
          <p:cNvPr id="15" name="图片 1" descr="DSC0139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5786" y="2260154"/>
            <a:ext cx="30417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23" descr="8919235499191717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0724" y="2357430"/>
            <a:ext cx="3625605" cy="214794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835696" y="5805264"/>
            <a:ext cx="6120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添加剂质量、用量透明化，易于质量管控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61442" name="Picture 2" descr="C:\国路高科\005科研-技术开发部\科研课题\湖北老谷高速课题\老谷技术服务\技术服务工作计划及实施\试验相关照片\wx_camera_1494916971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7091" y="2143116"/>
            <a:ext cx="1026909" cy="182561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5 </a:t>
            </a:r>
            <a:r>
              <a:rPr lang="zh-CN" altLang="en-US" b="1" dirty="0" smtClean="0">
                <a:solidFill>
                  <a:schemeClr val="tx1"/>
                </a:solidFill>
              </a:rPr>
              <a:t>总结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57290" y="2714620"/>
            <a:ext cx="5541144" cy="3635762"/>
            <a:chOff x="2051720" y="2060848"/>
            <a:chExt cx="5472608" cy="378107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051720" y="2060848"/>
              <a:ext cx="5472608" cy="378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3203848" y="5157192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B050"/>
                </a:buClr>
                <a:defRPr sz="180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1200" dirty="0" smtClean="0">
                  <a:solidFill>
                    <a:schemeClr val="tx1"/>
                  </a:solidFill>
                </a:rPr>
                <a:t>0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3779912" y="5168225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B050"/>
                </a:buClr>
                <a:defRPr sz="180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1200" dirty="0" smtClean="0">
                  <a:solidFill>
                    <a:schemeClr val="tx1"/>
                  </a:solidFill>
                </a:rPr>
                <a:t>2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TextBox 7"/>
            <p:cNvSpPr txBox="1"/>
            <p:nvPr/>
          </p:nvSpPr>
          <p:spPr>
            <a:xfrm>
              <a:off x="4355976" y="5157192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B050"/>
                </a:buClr>
                <a:defRPr sz="180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1200" dirty="0" smtClean="0">
                  <a:solidFill>
                    <a:schemeClr val="tx1"/>
                  </a:solidFill>
                </a:rPr>
                <a:t>6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TextBox 7"/>
            <p:cNvSpPr txBox="1"/>
            <p:nvPr/>
          </p:nvSpPr>
          <p:spPr>
            <a:xfrm>
              <a:off x="4788024" y="5157192"/>
              <a:ext cx="5040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B050"/>
                </a:buClr>
                <a:defRPr sz="180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1200" dirty="0" smtClean="0">
                  <a:solidFill>
                    <a:schemeClr val="tx1"/>
                  </a:solidFill>
                </a:rPr>
                <a:t>12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TextBox 7"/>
            <p:cNvSpPr txBox="1"/>
            <p:nvPr/>
          </p:nvSpPr>
          <p:spPr>
            <a:xfrm>
              <a:off x="5364088" y="5157192"/>
              <a:ext cx="5040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B050"/>
                </a:buClr>
                <a:defRPr sz="180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1200" dirty="0" smtClean="0">
                  <a:solidFill>
                    <a:schemeClr val="tx1"/>
                  </a:solidFill>
                </a:rPr>
                <a:t>24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TextBox 7"/>
            <p:cNvSpPr txBox="1"/>
            <p:nvPr/>
          </p:nvSpPr>
          <p:spPr>
            <a:xfrm>
              <a:off x="6012160" y="5157192"/>
              <a:ext cx="4320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B050"/>
                </a:buClr>
                <a:defRPr sz="180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1200" dirty="0" smtClean="0">
                  <a:solidFill>
                    <a:schemeClr val="tx1"/>
                  </a:solidFill>
                </a:rPr>
                <a:t>48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6516216" y="5157192"/>
              <a:ext cx="5040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B050"/>
                </a:buClr>
                <a:defRPr sz="180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1200" dirty="0" smtClean="0">
                  <a:solidFill>
                    <a:schemeClr val="tx1"/>
                  </a:solidFill>
                </a:rPr>
                <a:t>96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1" name="TextBox 7"/>
            <p:cNvSpPr txBox="1"/>
            <p:nvPr/>
          </p:nvSpPr>
          <p:spPr>
            <a:xfrm>
              <a:off x="7164288" y="5157192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B050"/>
                </a:buClr>
                <a:defRPr sz="180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</a:rPr>
                <a:t>2</a:t>
              </a:r>
              <a:endParaRPr lang="en-US" altLang="zh-CN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" name="TextBox 7"/>
            <p:cNvSpPr txBox="1"/>
            <p:nvPr/>
          </p:nvSpPr>
          <p:spPr>
            <a:xfrm>
              <a:off x="2699792" y="5240233"/>
              <a:ext cx="2880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B050"/>
                </a:buClr>
                <a:defRPr sz="180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</a:rPr>
                <a:t>2</a:t>
              </a:r>
              <a:endParaRPr lang="en-US" altLang="zh-CN" sz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3714744" y="507207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marL="285750" indent="-285750" algn="ctr">
              <a:lnSpc>
                <a:spcPct val="200000"/>
              </a:lnSpc>
            </a:pPr>
            <a:r>
              <a:rPr lang="en-US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| </a:t>
            </a:r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湿法改性摊铺时点 </a:t>
            </a:r>
            <a:r>
              <a:rPr lang="en-US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en-US" altLang="zh-CN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1933354" y="3051295"/>
            <a:ext cx="2857520" cy="56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marL="285750" indent="-285750" algn="ctr">
              <a:lnSpc>
                <a:spcPct val="200000"/>
              </a:lnSpc>
            </a:pPr>
            <a:r>
              <a:rPr lang="en-US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| </a:t>
            </a:r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干法时点</a:t>
            </a:r>
            <a:r>
              <a:rPr lang="en-US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|</a:t>
            </a:r>
            <a:endParaRPr lang="en-US" altLang="zh-CN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251520" y="908720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marL="285750" indent="-285750" algn="l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+mn-lt"/>
                <a:cs typeface="+mn-cs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  <a:cs typeface="+mn-cs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+mn-lt"/>
                <a:cs typeface="+mn-cs"/>
              </a:rPr>
              <a:t>）干法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  <a:cs typeface="+mn-cs"/>
              </a:rPr>
              <a:t>SBS</a:t>
            </a:r>
            <a:r>
              <a:rPr lang="zh-CN" altLang="en-US" sz="2000" b="1" dirty="0" smtClean="0">
                <a:solidFill>
                  <a:srgbClr val="FF0000"/>
                </a:solidFill>
                <a:latin typeface="+mn-lt"/>
                <a:cs typeface="+mn-cs"/>
              </a:rPr>
              <a:t>改性比湿法改性具有更先进的技术原理和性能优势</a:t>
            </a:r>
            <a:endParaRPr lang="en-US" altLang="zh-CN" sz="20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algn="l">
              <a:lnSpc>
                <a:spcPct val="20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+mn-lt"/>
                <a:cs typeface="+mn-cs"/>
              </a:rPr>
              <a:t>            在最佳的改性时点摊铺混合料，改性剂性能得到最大发挥，而不是湿法在性能衰变的过程中，主要性能平均高</a:t>
            </a:r>
            <a:r>
              <a:rPr lang="en-US" altLang="zh-CN" b="1" dirty="0" smtClean="0">
                <a:solidFill>
                  <a:schemeClr val="tx1"/>
                </a:solidFill>
                <a:latin typeface="+mn-lt"/>
                <a:cs typeface="+mn-cs"/>
              </a:rPr>
              <a:t>30%</a:t>
            </a:r>
            <a:r>
              <a:rPr lang="zh-CN" altLang="en-US" b="1" dirty="0" smtClean="0">
                <a:solidFill>
                  <a:schemeClr val="tx1"/>
                </a:solidFill>
                <a:latin typeface="+mn-lt"/>
                <a:cs typeface="+mn-cs"/>
              </a:rPr>
              <a:t>。</a:t>
            </a:r>
            <a:endParaRPr lang="en-US" altLang="zh-CN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tx1"/>
                </a:solidFill>
              </a:rPr>
              <a:t>1.1 </a:t>
            </a:r>
            <a:r>
              <a:rPr lang="zh-CN" altLang="en-US" b="1" dirty="0">
                <a:solidFill>
                  <a:schemeClr val="tx1"/>
                </a:solidFill>
              </a:rPr>
              <a:t>行业背景及需求分析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5" name="图示 24"/>
          <p:cNvGraphicFramePr/>
          <p:nvPr/>
        </p:nvGraphicFramePr>
        <p:xfrm>
          <a:off x="251520" y="1826045"/>
          <a:ext cx="9097011" cy="417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60" y="1943694"/>
            <a:ext cx="3411596" cy="2421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43695"/>
            <a:ext cx="3222444" cy="2421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tx1"/>
                </a:solidFill>
              </a:rPr>
              <a:t>5 </a:t>
            </a:r>
            <a:r>
              <a:rPr lang="zh-CN" altLang="en-US" b="1" dirty="0">
                <a:solidFill>
                  <a:schemeClr val="tx1"/>
                </a:solidFill>
              </a:rPr>
              <a:t>总结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2" name="TextBox 7"/>
          <p:cNvSpPr txBox="1"/>
          <p:nvPr/>
        </p:nvSpPr>
        <p:spPr>
          <a:xfrm>
            <a:off x="214282" y="857232"/>
            <a:ext cx="778674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indent="-285750" algn="l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+mn-lt"/>
                <a:cs typeface="+mn-cs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  <a:cs typeface="+mn-cs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+mn-lt"/>
                <a:cs typeface="+mn-cs"/>
              </a:rPr>
              <a:t>）环保优势：取消改性沥青工厂，改性能耗仅为湿法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  <a:cs typeface="+mn-cs"/>
              </a:rPr>
              <a:t>2%</a:t>
            </a:r>
            <a:endParaRPr lang="en-US" altLang="zh-CN" sz="2000" b="1" dirty="0" smtClean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1"/>
          <a:srcRect l="844"/>
          <a:stretch>
            <a:fillRect/>
          </a:stretch>
        </p:blipFill>
        <p:spPr bwMode="auto">
          <a:xfrm>
            <a:off x="285720" y="1643050"/>
            <a:ext cx="85791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smtClean="0">
                <a:solidFill>
                  <a:schemeClr val="tx1"/>
                </a:solidFill>
              </a:rPr>
              <a:t> 干法</a:t>
            </a:r>
            <a:r>
              <a:rPr lang="en-US" altLang="zh-CN" b="1" dirty="0" smtClean="0">
                <a:solidFill>
                  <a:schemeClr val="tx1"/>
                </a:solidFill>
              </a:rPr>
              <a:t>SBS</a:t>
            </a:r>
            <a:r>
              <a:rPr b="1" dirty="0" smtClean="0">
                <a:solidFill>
                  <a:schemeClr val="tx1"/>
                </a:solidFill>
              </a:rPr>
              <a:t>改性的技术认可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8" y="1124744"/>
            <a:ext cx="3888432" cy="518457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1124744"/>
            <a:ext cx="4165213" cy="518457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28802"/>
            <a:ext cx="9001156" cy="2767330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优质基质沥青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足量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SBS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改性剂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无储存变质问题</a:t>
            </a:r>
            <a:endParaRPr lang="zh-CN" altLang="en-US" sz="2800" b="1" dirty="0" smtClean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优质、耐久沥青混凝土路面</a:t>
            </a:r>
            <a:endParaRPr lang="zh-CN" altLang="en-US" sz="2800" b="1" dirty="0" smtClean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 dirty="0" smtClean="0">
                <a:solidFill>
                  <a:srgbClr val="00B050"/>
                </a:solidFill>
                <a:latin typeface="+mn-ea"/>
              </a:rPr>
              <a:t>谢  谢</a:t>
            </a:r>
            <a:endParaRPr lang="zh-CN" altLang="en-US" sz="6000" b="1" dirty="0" smtClean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024" y="292601"/>
            <a:ext cx="7142058" cy="40009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28" tIns="45713" rIns="91428" bIns="45713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+mn-ea"/>
              </a:rPr>
              <a:t>技术研讨会</a:t>
            </a:r>
            <a:endParaRPr lang="zh-CN" altLang="en-US" sz="20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86050" y="1357298"/>
            <a:ext cx="3421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干法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SBS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改性技术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1.2 SBS</a:t>
            </a:r>
            <a:r>
              <a:rPr lang="zh-CN" altLang="en-US" b="1" dirty="0">
                <a:solidFill>
                  <a:schemeClr val="tx1"/>
                </a:solidFill>
              </a:rPr>
              <a:t>改性沥青技术简介</a:t>
            </a:r>
            <a:endParaRPr lang="zh-CN" altLang="en-US" sz="1865" b="1" dirty="0">
              <a:solidFill>
                <a:schemeClr val="tx1"/>
              </a:solidFill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443541" y="908720"/>
            <a:ext cx="835292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      </a:t>
            </a:r>
            <a:r>
              <a:rPr lang="zh-CN" altLang="en-US" sz="1800" dirty="0" smtClean="0">
                <a:solidFill>
                  <a:schemeClr val="accent6"/>
                </a:solidFill>
                <a:latin typeface="+mn-ea"/>
                <a:cs typeface="+mn-ea"/>
              </a:rPr>
              <a:t> </a:t>
            </a:r>
            <a:r>
              <a:rPr lang="en-US" altLang="zh-CN" sz="3200" dirty="0" smtClean="0">
                <a:solidFill>
                  <a:schemeClr val="accent6"/>
                </a:solidFill>
                <a:latin typeface="Impact" panose="020B0806030902050204" pitchFamily="34" charset="0"/>
                <a:cs typeface="+mn-ea"/>
              </a:rPr>
              <a:t>SBS</a:t>
            </a:r>
            <a:r>
              <a:rPr lang="zh-CN" altLang="en-US" sz="18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是</a:t>
            </a:r>
            <a:r>
              <a:rPr lang="zh-CN" altLang="en-US" sz="1800" dirty="0" smtClean="0">
                <a:solidFill>
                  <a:srgbClr val="C00000"/>
                </a:solidFill>
                <a:latin typeface="+mn-ea"/>
                <a:cs typeface="+mn-ea"/>
              </a:rPr>
              <a:t>苯乙烯</a:t>
            </a:r>
            <a:r>
              <a:rPr lang="en-US" altLang="zh-CN" sz="1800" dirty="0" smtClean="0">
                <a:solidFill>
                  <a:srgbClr val="C00000"/>
                </a:solidFill>
                <a:latin typeface="+mn-ea"/>
                <a:cs typeface="+mn-ea"/>
              </a:rPr>
              <a:t>-</a:t>
            </a:r>
            <a:r>
              <a:rPr lang="zh-CN" altLang="en-US" sz="1800" dirty="0" smtClean="0">
                <a:solidFill>
                  <a:srgbClr val="C00000"/>
                </a:solidFill>
                <a:latin typeface="+mn-ea"/>
                <a:cs typeface="+mn-ea"/>
              </a:rPr>
              <a:t>丁二烯嵌段共聚型热塑性弹性体</a:t>
            </a:r>
            <a:r>
              <a:rPr lang="zh-CN" altLang="en-US" sz="18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，</a:t>
            </a:r>
            <a:r>
              <a:rPr lang="zh-CN" altLang="en-US" sz="1800" dirty="0" smtClean="0">
                <a:latin typeface="+mn-ea"/>
                <a:cs typeface="+mn-ea"/>
              </a:rPr>
              <a:t>兼具橡胶和塑料的双重特性，高低温性能、耐疲劳性能优良，</a:t>
            </a:r>
            <a:r>
              <a:rPr lang="zh-CN" altLang="en-US" sz="1800" dirty="0" smtClean="0"/>
              <a:t>逐渐成为应用最多的改性沥青种类，占比达</a:t>
            </a:r>
            <a:r>
              <a:rPr lang="en-US" altLang="zh-CN" sz="1800" dirty="0" smtClean="0">
                <a:solidFill>
                  <a:schemeClr val="accent6"/>
                </a:solidFill>
                <a:latin typeface="+mn-ea"/>
                <a:cs typeface="+mn-ea"/>
              </a:rPr>
              <a:t>90%</a:t>
            </a:r>
            <a:r>
              <a:rPr lang="zh-CN" altLang="en-US" sz="1800" dirty="0" smtClean="0">
                <a:solidFill>
                  <a:schemeClr val="accent6"/>
                </a:solidFill>
              </a:rPr>
              <a:t>以上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 algn="just">
              <a:lnSpc>
                <a:spcPct val="150000"/>
              </a:lnSpc>
            </a:pPr>
            <a:endParaRPr lang="zh-CN" altLang="en-US" sz="1800" dirty="0"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9551" y="5301208"/>
            <a:ext cx="8256917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800" dirty="0">
                <a:latin typeface="+mn-ea"/>
                <a:cs typeface="+mn-ea"/>
              </a:rPr>
              <a:t>我国道路沥青用</a:t>
            </a:r>
            <a:r>
              <a:rPr lang="en-US" altLang="zh-CN" sz="1800" dirty="0">
                <a:latin typeface="+mn-ea"/>
                <a:cs typeface="+mn-ea"/>
              </a:rPr>
              <a:t>SBS</a:t>
            </a:r>
            <a:r>
              <a:rPr lang="zh-CN" altLang="en-US" sz="1800" dirty="0">
                <a:latin typeface="+mn-ea"/>
                <a:cs typeface="+mn-ea"/>
              </a:rPr>
              <a:t>改性剂主要由岳阳石化、</a:t>
            </a:r>
            <a:r>
              <a:rPr lang="en-US" altLang="zh-CN" sz="1800" dirty="0">
                <a:latin typeface="+mn-ea"/>
                <a:cs typeface="+mn-ea"/>
              </a:rPr>
              <a:t>LG</a:t>
            </a:r>
            <a:r>
              <a:rPr lang="zh-CN" altLang="en-US" sz="1800" dirty="0">
                <a:latin typeface="+mn-ea"/>
                <a:cs typeface="+mn-ea"/>
              </a:rPr>
              <a:t>、燕山石化等大型化工企业生产提供</a:t>
            </a:r>
            <a:r>
              <a:rPr lang="zh-CN" altLang="en-US" sz="1800" dirty="0" smtClean="0">
                <a:latin typeface="+mn-ea"/>
                <a:cs typeface="+mn-ea"/>
              </a:rPr>
              <a:t>。</a:t>
            </a:r>
            <a:endParaRPr lang="zh-CN" altLang="en-US" sz="1800" dirty="0">
              <a:latin typeface="+mn-ea"/>
              <a:cs typeface="+mn-ea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" cstate="print"/>
          <a:srcRect t="17189" r="2632"/>
          <a:stretch>
            <a:fillRect/>
          </a:stretch>
        </p:blipFill>
        <p:spPr bwMode="auto">
          <a:xfrm>
            <a:off x="1857356" y="2428868"/>
            <a:ext cx="3100412" cy="242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2441" r="3112" b="5636"/>
          <a:stretch>
            <a:fillRect/>
          </a:stretch>
        </p:blipFill>
        <p:spPr bwMode="auto">
          <a:xfrm>
            <a:off x="5286380" y="2428868"/>
            <a:ext cx="329440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1.2 SBS</a:t>
            </a:r>
            <a:r>
              <a:rPr lang="zh-CN" altLang="en-US" b="1" dirty="0">
                <a:solidFill>
                  <a:schemeClr val="tx1"/>
                </a:solidFill>
              </a:rPr>
              <a:t>改性沥青技术简介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2863157" y="3258690"/>
            <a:ext cx="2691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" name="currentImg" descr="u=433849448,1822502871&amp;fm=26&amp;gp=0"/>
          <p:cNvPicPr>
            <a:picLocks noChangeAspect="1" noChangeArrowheads="1"/>
          </p:cNvPicPr>
          <p:nvPr/>
        </p:nvPicPr>
        <p:blipFill>
          <a:blip r:embed="rId1" cstate="print"/>
          <a:srcRect t="9097"/>
          <a:stretch>
            <a:fillRect/>
          </a:stretch>
        </p:blipFill>
        <p:spPr bwMode="auto">
          <a:xfrm>
            <a:off x="571472" y="3109910"/>
            <a:ext cx="3861624" cy="2451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图片 3" descr="C:\Users\apple\Pictures\SBS%B8~1.JPG"/>
          <p:cNvPicPr>
            <a:picLocks noChangeAspect="1" noChangeArrowheads="1"/>
          </p:cNvPicPr>
          <p:nvPr/>
        </p:nvPicPr>
        <p:blipFill>
          <a:blip r:embed="rId2" cstate="print"/>
          <a:srcRect b="5453"/>
          <a:stretch>
            <a:fillRect/>
          </a:stretch>
        </p:blipFill>
        <p:spPr bwMode="auto">
          <a:xfrm>
            <a:off x="4714876" y="3060696"/>
            <a:ext cx="3852428" cy="259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文本框 19"/>
          <p:cNvSpPr txBox="1"/>
          <p:nvPr/>
        </p:nvSpPr>
        <p:spPr>
          <a:xfrm>
            <a:off x="468127" y="1116174"/>
            <a:ext cx="8390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algn="just"/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行业普遍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采用工厂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“湿法” 预混（沥青与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SBS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）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SBS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改性沥青。其过程包括</a:t>
            </a:r>
            <a:r>
              <a:rPr lang="zh-CN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溶胀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、磨细、发育交联等</a:t>
            </a:r>
            <a:r>
              <a:rPr lang="zh-CN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制备成成品改性沥青，再运输</a:t>
            </a:r>
            <a:r>
              <a:rPr lang="zh-CN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</a:rPr>
              <a:t>工地</a:t>
            </a:r>
            <a:r>
              <a:rPr lang="zh-CN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储存</a:t>
            </a: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1.3 </a:t>
            </a:r>
            <a:r>
              <a:rPr lang="zh-CN" altLang="en-US" b="1" dirty="0" smtClean="0">
                <a:solidFill>
                  <a:schemeClr val="tx1"/>
                </a:solidFill>
              </a:rPr>
              <a:t>“湿法”</a:t>
            </a:r>
            <a:r>
              <a:rPr lang="zh-CN" altLang="en-US" b="1" dirty="0">
                <a:solidFill>
                  <a:schemeClr val="tx1"/>
                </a:solidFill>
              </a:rPr>
              <a:t>改性技术存在的问题</a:t>
            </a:r>
            <a:endParaRPr lang="zh-CN" altLang="en-US" sz="1865" b="1" dirty="0">
              <a:solidFill>
                <a:schemeClr val="tx1"/>
              </a:solidFill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449347" y="2330022"/>
            <a:ext cx="2305216" cy="23042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1" lang="zh-CN" altLang="en-US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湿法</a:t>
            </a:r>
            <a:endParaRPr kumimoji="1" lang="en-US" altLang="zh-CN" sz="4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en-US" altLang="zh-CN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SBS</a:t>
            </a:r>
            <a:r>
              <a:rPr kumimoji="1"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改性沥青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弧形 73"/>
          <p:cNvSpPr/>
          <p:nvPr/>
        </p:nvSpPr>
        <p:spPr>
          <a:xfrm rot="5400000">
            <a:off x="107504" y="1986317"/>
            <a:ext cx="3168352" cy="3168352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 bwMode="auto">
          <a:xfrm>
            <a:off x="1835696" y="1890492"/>
            <a:ext cx="266716" cy="26677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6" name="椭圆 75"/>
          <p:cNvSpPr/>
          <p:nvPr/>
        </p:nvSpPr>
        <p:spPr bwMode="auto">
          <a:xfrm>
            <a:off x="2963048" y="2690062"/>
            <a:ext cx="266716" cy="26677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2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7" name="椭圆 76"/>
          <p:cNvSpPr/>
          <p:nvPr/>
        </p:nvSpPr>
        <p:spPr bwMode="auto">
          <a:xfrm>
            <a:off x="2958112" y="4145808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3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8" name="椭圆 77"/>
          <p:cNvSpPr/>
          <p:nvPr/>
        </p:nvSpPr>
        <p:spPr bwMode="auto">
          <a:xfrm>
            <a:off x="1835696" y="4983720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9" name="圆角矩形 78"/>
          <p:cNvSpPr/>
          <p:nvPr/>
        </p:nvSpPr>
        <p:spPr bwMode="auto">
          <a:xfrm flipH="1">
            <a:off x="2987824" y="1658213"/>
            <a:ext cx="4239680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b="1" kern="0" dirty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SBS</a:t>
            </a:r>
            <a:r>
              <a:rPr lang="zh-CN" altLang="en-US" sz="1600" b="1" kern="0" dirty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改性剂从沥青中离析</a:t>
            </a:r>
            <a:endParaRPr lang="zh-CN" altLang="en-US" sz="1600" b="1" kern="0" dirty="0">
              <a:solidFill>
                <a:srgbClr val="C0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1" name="圆角矩形 80"/>
          <p:cNvSpPr/>
          <p:nvPr/>
        </p:nvSpPr>
        <p:spPr bwMode="auto">
          <a:xfrm flipH="1">
            <a:off x="3491880" y="2519081"/>
            <a:ext cx="4104456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b="1" kern="0" dirty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SBS</a:t>
            </a:r>
            <a:r>
              <a:rPr lang="zh-CN" altLang="en-US" sz="1600" b="1" kern="0" dirty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改性剂受热分解、导致性能衰减</a:t>
            </a:r>
            <a:endParaRPr lang="zh-CN" altLang="en-US" sz="1600" b="1" kern="0" dirty="0">
              <a:solidFill>
                <a:srgbClr val="C0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3" name="圆角矩形 82"/>
          <p:cNvSpPr/>
          <p:nvPr/>
        </p:nvSpPr>
        <p:spPr bwMode="auto">
          <a:xfrm flipH="1">
            <a:off x="2987824" y="4813561"/>
            <a:ext cx="4155148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b="1" kern="0" dirty="0">
                <a:solidFill>
                  <a:schemeClr val="accent1"/>
                </a:solidFill>
                <a:cs typeface="Arial" panose="020B0604020202020204" pitchFamily="34" charset="0"/>
              </a:rPr>
              <a:t>类似“三聚氰胺”的改性沥青指标调配化</a:t>
            </a:r>
            <a:endParaRPr lang="zh-CN" altLang="en-US" sz="1600" b="1" kern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5" name="圆角矩形 84"/>
          <p:cNvSpPr/>
          <p:nvPr/>
        </p:nvSpPr>
        <p:spPr bwMode="auto">
          <a:xfrm flipH="1">
            <a:off x="3491880" y="3972758"/>
            <a:ext cx="4104456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b="1" kern="0" dirty="0">
                <a:solidFill>
                  <a:schemeClr val="accent1"/>
                </a:solidFill>
                <a:cs typeface="Arial" panose="020B0604020202020204" pitchFamily="34" charset="0"/>
              </a:rPr>
              <a:t>拌合站使用过程监管困难</a:t>
            </a:r>
            <a:endParaRPr lang="zh-CN" altLang="en-US" sz="1600" b="1" kern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100392" y="1828002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</a:rPr>
              <a:t>技术缺陷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8172400" y="4285545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800" b="1" dirty="0">
                <a:solidFill>
                  <a:schemeClr val="accent1"/>
                </a:solidFill>
              </a:rPr>
              <a:t>管理难题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7740352" y="4240269"/>
            <a:ext cx="171048" cy="11861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左大括号 3"/>
          <p:cNvSpPr/>
          <p:nvPr/>
        </p:nvSpPr>
        <p:spPr>
          <a:xfrm>
            <a:off x="7643554" y="1828002"/>
            <a:ext cx="168806" cy="1127718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  <p:bldP spid="83" grpId="0" animBg="1"/>
      <p:bldP spid="85" grpId="0" animBg="1"/>
      <p:bldP spid="109" grpId="1"/>
      <p:bldP spid="110" grpId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1.3</a:t>
            </a:r>
            <a:r>
              <a:rPr lang="zh-CN" altLang="en-US" b="1" dirty="0" smtClean="0">
                <a:solidFill>
                  <a:schemeClr val="tx1"/>
                </a:solidFill>
              </a:rPr>
              <a:t>“湿法”</a:t>
            </a:r>
            <a:r>
              <a:rPr lang="zh-CN" altLang="en-US" b="1" dirty="0">
                <a:solidFill>
                  <a:schemeClr val="tx1"/>
                </a:solidFill>
              </a:rPr>
              <a:t>改性技术存在的问题</a:t>
            </a:r>
            <a:endParaRPr lang="zh-CN" altLang="en-US" sz="1865" b="1" dirty="0">
              <a:solidFill>
                <a:schemeClr val="tx1"/>
              </a:solidFill>
            </a:endParaRPr>
          </a:p>
        </p:txBody>
      </p:sp>
      <p:grpSp>
        <p:nvGrpSpPr>
          <p:cNvPr id="156" name="SBS沥青"/>
          <p:cNvGrpSpPr/>
          <p:nvPr/>
        </p:nvGrpSpPr>
        <p:grpSpPr>
          <a:xfrm>
            <a:off x="691022" y="2586456"/>
            <a:ext cx="3137058" cy="2318017"/>
            <a:chOff x="825342" y="2722880"/>
            <a:chExt cx="3137058" cy="2318017"/>
          </a:xfrm>
        </p:grpSpPr>
        <p:sp>
          <p:nvSpPr>
            <p:cNvPr id="209" name="TextBox 13"/>
            <p:cNvSpPr txBox="1"/>
            <p:nvPr/>
          </p:nvSpPr>
          <p:spPr>
            <a:xfrm>
              <a:off x="825342" y="2859181"/>
              <a:ext cx="3137058" cy="21817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grpSp>
          <p:nvGrpSpPr>
            <p:cNvPr id="158" name="组合 157"/>
            <p:cNvGrpSpPr/>
            <p:nvPr/>
          </p:nvGrpSpPr>
          <p:grpSpPr>
            <a:xfrm>
              <a:off x="838200" y="2722880"/>
              <a:ext cx="3124200" cy="2200819"/>
              <a:chOff x="838200" y="2722880"/>
              <a:chExt cx="3124200" cy="2200819"/>
            </a:xfrm>
          </p:grpSpPr>
          <p:sp>
            <p:nvSpPr>
              <p:cNvPr id="159" name="椭圆 158"/>
              <p:cNvSpPr/>
              <p:nvPr/>
            </p:nvSpPr>
            <p:spPr bwMode="auto">
              <a:xfrm>
                <a:off x="1295400" y="274080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 bwMode="auto">
              <a:xfrm>
                <a:off x="1524000" y="2743199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61" name="椭圆 160"/>
              <p:cNvSpPr/>
              <p:nvPr/>
            </p:nvSpPr>
            <p:spPr bwMode="auto">
              <a:xfrm>
                <a:off x="1706564" y="29210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 bwMode="auto">
              <a:xfrm>
                <a:off x="1772920" y="27686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 bwMode="auto">
              <a:xfrm>
                <a:off x="1864044" y="288304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 bwMode="auto">
              <a:xfrm>
                <a:off x="1948816" y="275844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 bwMode="auto">
              <a:xfrm>
                <a:off x="2079308" y="296078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 bwMode="auto">
              <a:xfrm>
                <a:off x="2185988" y="279908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 bwMode="auto">
              <a:xfrm>
                <a:off x="2338388" y="296940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68" name="椭圆 167"/>
              <p:cNvSpPr/>
              <p:nvPr/>
            </p:nvSpPr>
            <p:spPr bwMode="auto">
              <a:xfrm>
                <a:off x="2362200" y="283464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 bwMode="auto">
              <a:xfrm>
                <a:off x="2514600" y="275844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70" name="椭圆 169"/>
              <p:cNvSpPr/>
              <p:nvPr/>
            </p:nvSpPr>
            <p:spPr bwMode="auto">
              <a:xfrm>
                <a:off x="2667000" y="284748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71" name="椭圆 170"/>
              <p:cNvSpPr/>
              <p:nvPr/>
            </p:nvSpPr>
            <p:spPr bwMode="auto">
              <a:xfrm>
                <a:off x="2819400" y="278298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72" name="椭圆 171"/>
              <p:cNvSpPr/>
              <p:nvPr/>
            </p:nvSpPr>
            <p:spPr bwMode="auto">
              <a:xfrm>
                <a:off x="2981960" y="284748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 bwMode="auto">
              <a:xfrm>
                <a:off x="3154680" y="284748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 bwMode="auto">
              <a:xfrm>
                <a:off x="3230880" y="272288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 bwMode="auto">
              <a:xfrm>
                <a:off x="3383280" y="287528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 bwMode="auto">
              <a:xfrm>
                <a:off x="3810000" y="290336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77" name="椭圆 176"/>
              <p:cNvSpPr/>
              <p:nvPr/>
            </p:nvSpPr>
            <p:spPr bwMode="auto">
              <a:xfrm>
                <a:off x="3413760" y="275096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 bwMode="auto">
              <a:xfrm>
                <a:off x="3581400" y="279908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79" name="椭圆 178"/>
              <p:cNvSpPr/>
              <p:nvPr/>
            </p:nvSpPr>
            <p:spPr bwMode="auto">
              <a:xfrm>
                <a:off x="3733800" y="275096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 bwMode="auto">
              <a:xfrm>
                <a:off x="1731964" y="331216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 bwMode="auto">
              <a:xfrm>
                <a:off x="2338388" y="3547135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82" name="椭圆 181"/>
              <p:cNvSpPr/>
              <p:nvPr/>
            </p:nvSpPr>
            <p:spPr bwMode="auto">
              <a:xfrm>
                <a:off x="1371600" y="359633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83" name="椭圆 182"/>
              <p:cNvSpPr/>
              <p:nvPr/>
            </p:nvSpPr>
            <p:spPr bwMode="auto">
              <a:xfrm>
                <a:off x="1293180" y="315976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 bwMode="auto">
              <a:xfrm>
                <a:off x="990600" y="3846855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85" name="椭圆 184"/>
              <p:cNvSpPr/>
              <p:nvPr/>
            </p:nvSpPr>
            <p:spPr bwMode="auto">
              <a:xfrm>
                <a:off x="2819400" y="444965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86" name="椭圆 185"/>
              <p:cNvSpPr/>
              <p:nvPr/>
            </p:nvSpPr>
            <p:spPr bwMode="auto">
              <a:xfrm>
                <a:off x="2656524" y="390113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87" name="椭圆 186"/>
              <p:cNvSpPr/>
              <p:nvPr/>
            </p:nvSpPr>
            <p:spPr bwMode="auto">
              <a:xfrm>
                <a:off x="3439160" y="3216935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88" name="椭圆 187"/>
              <p:cNvSpPr/>
              <p:nvPr/>
            </p:nvSpPr>
            <p:spPr bwMode="auto">
              <a:xfrm>
                <a:off x="3134360" y="3211855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89" name="椭圆 188"/>
              <p:cNvSpPr/>
              <p:nvPr/>
            </p:nvSpPr>
            <p:spPr bwMode="auto">
              <a:xfrm>
                <a:off x="2808924" y="30734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90" name="椭圆 189"/>
              <p:cNvSpPr/>
              <p:nvPr/>
            </p:nvSpPr>
            <p:spPr bwMode="auto">
              <a:xfrm>
                <a:off x="2443480" y="32004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91" name="椭圆 190"/>
              <p:cNvSpPr/>
              <p:nvPr/>
            </p:nvSpPr>
            <p:spPr bwMode="auto">
              <a:xfrm>
                <a:off x="3459480" y="374873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92" name="椭圆 191"/>
              <p:cNvSpPr/>
              <p:nvPr/>
            </p:nvSpPr>
            <p:spPr bwMode="auto">
              <a:xfrm>
                <a:off x="2971800" y="3694455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93" name="椭圆 192"/>
              <p:cNvSpPr/>
              <p:nvPr/>
            </p:nvSpPr>
            <p:spPr bwMode="auto">
              <a:xfrm>
                <a:off x="2819400" y="3352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94" name="椭圆 193"/>
              <p:cNvSpPr/>
              <p:nvPr/>
            </p:nvSpPr>
            <p:spPr bwMode="auto">
              <a:xfrm>
                <a:off x="1017191" y="285918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95" name="椭圆 194"/>
              <p:cNvSpPr/>
              <p:nvPr/>
            </p:nvSpPr>
            <p:spPr bwMode="auto">
              <a:xfrm>
                <a:off x="1376680" y="285918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96" name="椭圆 195"/>
              <p:cNvSpPr/>
              <p:nvPr/>
            </p:nvSpPr>
            <p:spPr bwMode="auto">
              <a:xfrm>
                <a:off x="838200" y="280838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97" name="椭圆 196"/>
              <p:cNvSpPr/>
              <p:nvPr/>
            </p:nvSpPr>
            <p:spPr bwMode="auto">
              <a:xfrm>
                <a:off x="3286760" y="421609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98" name="椭圆 197"/>
              <p:cNvSpPr/>
              <p:nvPr/>
            </p:nvSpPr>
            <p:spPr bwMode="auto">
              <a:xfrm>
                <a:off x="1027351" y="3352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199" name="椭圆 198"/>
              <p:cNvSpPr/>
              <p:nvPr/>
            </p:nvSpPr>
            <p:spPr bwMode="auto">
              <a:xfrm>
                <a:off x="1143000" y="275844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200" name="椭圆 199"/>
              <p:cNvSpPr/>
              <p:nvPr/>
            </p:nvSpPr>
            <p:spPr bwMode="auto">
              <a:xfrm>
                <a:off x="874951" y="3059455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201" name="椭圆 200"/>
              <p:cNvSpPr/>
              <p:nvPr/>
            </p:nvSpPr>
            <p:spPr bwMode="auto">
              <a:xfrm>
                <a:off x="3429000" y="475735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202" name="椭圆 201"/>
              <p:cNvSpPr/>
              <p:nvPr/>
            </p:nvSpPr>
            <p:spPr bwMode="auto">
              <a:xfrm>
                <a:off x="2291080" y="4771299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203" name="椭圆 202"/>
              <p:cNvSpPr/>
              <p:nvPr/>
            </p:nvSpPr>
            <p:spPr bwMode="auto">
              <a:xfrm>
                <a:off x="1462724" y="417037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204" name="椭圆 203"/>
              <p:cNvSpPr/>
              <p:nvPr/>
            </p:nvSpPr>
            <p:spPr bwMode="auto">
              <a:xfrm>
                <a:off x="1958660" y="407893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205" name="椭圆 204"/>
              <p:cNvSpPr/>
              <p:nvPr/>
            </p:nvSpPr>
            <p:spPr bwMode="auto">
              <a:xfrm>
                <a:off x="1462724" y="4608739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206" name="椭圆 205"/>
              <p:cNvSpPr/>
              <p:nvPr/>
            </p:nvSpPr>
            <p:spPr bwMode="auto">
              <a:xfrm>
                <a:off x="1017191" y="4340647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 bwMode="auto">
              <a:xfrm>
                <a:off x="2003108" y="3352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533400" marR="0" indent="-5334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</a:pPr>
                <a:endParaRPr kumimoji="0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仿宋_GB2312" pitchFamily="49" charset="-122"/>
                </a:endParaRPr>
              </a:p>
            </p:txBody>
          </p:sp>
        </p:grpSp>
      </p:grpSp>
      <p:grpSp>
        <p:nvGrpSpPr>
          <p:cNvPr id="210" name="改性剂离析"/>
          <p:cNvGrpSpPr/>
          <p:nvPr/>
        </p:nvGrpSpPr>
        <p:grpSpPr>
          <a:xfrm>
            <a:off x="1665718" y="1700808"/>
            <a:ext cx="1236159" cy="1378907"/>
            <a:chOff x="1950521" y="3187566"/>
            <a:chExt cx="1881449" cy="1378907"/>
          </a:xfrm>
          <a:solidFill>
            <a:srgbClr val="C00000"/>
          </a:solidFill>
        </p:grpSpPr>
        <p:sp>
          <p:nvSpPr>
            <p:cNvPr id="211" name="流程图: 过程 210"/>
            <p:cNvSpPr/>
            <p:nvPr/>
          </p:nvSpPr>
          <p:spPr bwMode="auto">
            <a:xfrm>
              <a:off x="1950521" y="3187566"/>
              <a:ext cx="1881449" cy="442851"/>
            </a:xfrm>
            <a:prstGeom prst="flowChartProcess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R="0" algn="ctr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</a:pPr>
              <a:r>
                <a:rPr kumimoji="0" lang="en-US" altLang="zh-CN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</a:rPr>
                <a:t>SBS</a:t>
              </a:r>
              <a:r>
                <a:rPr kumimoji="0" lang="zh-CN" alt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</a:rPr>
                <a:t>改性剂</a:t>
              </a:r>
              <a:endPara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endParaRPr>
            </a:p>
          </p:txBody>
        </p:sp>
        <p:sp>
          <p:nvSpPr>
            <p:cNvPr id="212" name="下箭头 211"/>
            <p:cNvSpPr/>
            <p:nvPr/>
          </p:nvSpPr>
          <p:spPr bwMode="auto">
            <a:xfrm rot="10800000">
              <a:off x="2550158" y="3681681"/>
              <a:ext cx="700022" cy="884792"/>
            </a:xfrm>
            <a:prstGeom prst="down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533400" marR="0" indent="-533400" algn="l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AutoNum type="arabicPeriod"/>
              </a:pPr>
              <a:endParaRPr kumimoji="0" lang="zh-CN" altLang="en-US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仿宋_GB2312" pitchFamily="49" charset="-122"/>
              </a:endParaRPr>
            </a:p>
          </p:txBody>
        </p:sp>
      </p:grpSp>
      <p:grpSp>
        <p:nvGrpSpPr>
          <p:cNvPr id="7" name="清理出的结皮改性剂"/>
          <p:cNvGrpSpPr/>
          <p:nvPr/>
        </p:nvGrpSpPr>
        <p:grpSpPr>
          <a:xfrm>
            <a:off x="5076056" y="2708920"/>
            <a:ext cx="3384376" cy="2037776"/>
            <a:chOff x="4644008" y="1052736"/>
            <a:chExt cx="4008120" cy="2286016"/>
          </a:xfrm>
        </p:grpSpPr>
        <p:pic>
          <p:nvPicPr>
            <p:cNvPr id="95" name="图片 94" descr="073"/>
            <p:cNvPicPr/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644008" y="1052736"/>
              <a:ext cx="4008120" cy="22860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椭圆 2"/>
            <p:cNvSpPr/>
            <p:nvPr/>
          </p:nvSpPr>
          <p:spPr>
            <a:xfrm>
              <a:off x="4991884" y="2719830"/>
              <a:ext cx="1656184" cy="50405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标注 4"/>
            <p:cNvSpPr/>
            <p:nvPr/>
          </p:nvSpPr>
          <p:spPr>
            <a:xfrm>
              <a:off x="6120173" y="1994938"/>
              <a:ext cx="1368151" cy="576063"/>
            </a:xfrm>
            <a:prstGeom prst="wedgeRoundRectCallout">
              <a:avLst>
                <a:gd name="adj1" fmla="val -71578"/>
                <a:gd name="adj2" fmla="val 120554"/>
                <a:gd name="adj3" fmla="val 1666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/>
                <a:t>清理出的</a:t>
              </a:r>
              <a:endParaRPr lang="en-US" altLang="zh-CN" sz="1200" dirty="0"/>
            </a:p>
            <a:p>
              <a:pPr algn="ctr"/>
              <a:r>
                <a:rPr lang="zh-CN" altLang="en-US" sz="1200" dirty="0"/>
                <a:t>结皮改性剂</a:t>
              </a:r>
              <a:endParaRPr lang="zh-CN" altLang="en-US" sz="1200" dirty="0"/>
            </a:p>
          </p:txBody>
        </p:sp>
      </p:grpSp>
      <p:sp>
        <p:nvSpPr>
          <p:cNvPr id="213" name="文本框 212"/>
          <p:cNvSpPr txBox="1"/>
          <p:nvPr/>
        </p:nvSpPr>
        <p:spPr>
          <a:xfrm>
            <a:off x="539551" y="5470806"/>
            <a:ext cx="8466443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latin typeface="+mn-ea"/>
                <a:cs typeface="+mn-ea"/>
              </a:rPr>
              <a:t>国家道路及桥梁质量监督检验中心</a:t>
            </a:r>
            <a:r>
              <a:rPr lang="zh-CN" altLang="en-US" sz="1800" dirty="0" smtClean="0">
                <a:latin typeface="+mn-ea"/>
                <a:cs typeface="+mn-ea"/>
              </a:rPr>
              <a:t>：</a:t>
            </a:r>
            <a:r>
              <a:rPr lang="zh-CN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约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30%</a:t>
            </a: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的改性沥青离析不合格（储存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2d</a:t>
            </a: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时</a:t>
            </a:r>
            <a:r>
              <a:rPr lang="zh-CN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）</a:t>
            </a:r>
            <a:endParaRPr lang="en-US" altLang="zh-CN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对于克拉玛依沥青，该问题及其严重，无法使用</a:t>
            </a:r>
            <a:endParaRPr lang="zh-CN" alt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323528" y="1052736"/>
            <a:ext cx="7534620" cy="45308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22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413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800" b="1" dirty="0">
                <a:solidFill>
                  <a:srgbClr val="FF0000"/>
                </a:solidFill>
                <a:latin typeface="+mn-ea"/>
              </a:rPr>
              <a:t>技术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</a:rPr>
              <a:t>缺陷</a:t>
            </a:r>
            <a:r>
              <a:rPr lang="en-US" altLang="zh-CN" sz="1800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</a:rPr>
              <a:t>：高分子材料的热力学不稳定原理， </a:t>
            </a:r>
            <a:r>
              <a:rPr lang="en-US" altLang="zh-CN" sz="1800" b="1" dirty="0" smtClean="0">
                <a:solidFill>
                  <a:srgbClr val="FF0000"/>
                </a:solidFill>
                <a:latin typeface="+mn-ea"/>
              </a:rPr>
              <a:t>SBS</a:t>
            </a:r>
            <a:r>
              <a:rPr lang="zh-CN" altLang="en-US" sz="1800" b="1" dirty="0">
                <a:solidFill>
                  <a:srgbClr val="FF0000"/>
                </a:solidFill>
                <a:latin typeface="+mn-ea"/>
              </a:rPr>
              <a:t>改性剂的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</a:rPr>
              <a:t>离析</a:t>
            </a:r>
            <a:endParaRPr lang="zh-CN" altLang="en-US" sz="1800" b="1" dirty="0" smtClean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1.3</a:t>
            </a:r>
            <a:r>
              <a:rPr lang="zh-CN" altLang="en-US" b="1" dirty="0" smtClean="0">
                <a:solidFill>
                  <a:schemeClr val="tx1"/>
                </a:solidFill>
              </a:rPr>
              <a:t>“湿法”</a:t>
            </a:r>
            <a:r>
              <a:rPr lang="zh-CN" altLang="en-US" b="1" dirty="0">
                <a:solidFill>
                  <a:schemeClr val="tx1"/>
                </a:solidFill>
              </a:rPr>
              <a:t>改性技术存在的问题</a:t>
            </a:r>
            <a:endParaRPr lang="zh-CN" altLang="en-US" sz="1865" b="1" dirty="0">
              <a:solidFill>
                <a:schemeClr val="tx1"/>
              </a:solidFill>
            </a:endParaRPr>
          </a:p>
        </p:txBody>
      </p:sp>
      <p:sp>
        <p:nvSpPr>
          <p:cNvPr id="90" name="Freeform 274"/>
          <p:cNvSpPr/>
          <p:nvPr/>
        </p:nvSpPr>
        <p:spPr bwMode="auto">
          <a:xfrm>
            <a:off x="3276016" y="3574670"/>
            <a:ext cx="1440000" cy="67603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reflection endPos="21000" dist="508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91" name="Freeform 369"/>
          <p:cNvSpPr/>
          <p:nvPr/>
        </p:nvSpPr>
        <p:spPr bwMode="auto">
          <a:xfrm>
            <a:off x="5035906" y="3574670"/>
            <a:ext cx="1440000" cy="676034"/>
          </a:xfrm>
          <a:prstGeom prst="flowChartConnector">
            <a:avLst/>
          </a:prstGeom>
          <a:solidFill>
            <a:schemeClr val="accent4"/>
          </a:solidFill>
          <a:ln>
            <a:noFill/>
          </a:ln>
          <a:effectLst>
            <a:reflection endPos="21000" dist="508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TextBox 33"/>
          <p:cNvSpPr txBox="1"/>
          <p:nvPr/>
        </p:nvSpPr>
        <p:spPr>
          <a:xfrm>
            <a:off x="3647202" y="371703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35"/>
          <p:cNvSpPr txBox="1"/>
          <p:nvPr/>
        </p:nvSpPr>
        <p:spPr>
          <a:xfrm>
            <a:off x="5407092" y="371703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 flipH="1">
            <a:off x="1033288" y="3379478"/>
            <a:ext cx="1728192" cy="0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endCxn id="90" idx="1"/>
          </p:cNvCxnSpPr>
          <p:nvPr/>
        </p:nvCxnSpPr>
        <p:spPr>
          <a:xfrm>
            <a:off x="2761480" y="3379478"/>
            <a:ext cx="725419" cy="29419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6814760" y="3379478"/>
            <a:ext cx="1728000" cy="0"/>
          </a:xfrm>
          <a:prstGeom prst="line">
            <a:avLst/>
          </a:prstGeom>
          <a:ln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>
            <a:endCxn id="91" idx="7"/>
          </p:cNvCxnSpPr>
          <p:nvPr/>
        </p:nvCxnSpPr>
        <p:spPr>
          <a:xfrm flipH="1">
            <a:off x="6265023" y="3382603"/>
            <a:ext cx="547734" cy="29107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44"/>
          <p:cNvSpPr txBox="1">
            <a:spLocks noChangeArrowheads="1"/>
          </p:cNvSpPr>
          <p:nvPr/>
        </p:nvSpPr>
        <p:spPr bwMode="auto">
          <a:xfrm>
            <a:off x="1048360" y="2404723"/>
            <a:ext cx="1698048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/>
            <a:r>
              <a:rPr lang="zh-CN" altLang="en-US" sz="1800" dirty="0"/>
              <a:t>受热发生分子断裂、降解</a:t>
            </a:r>
            <a:endParaRPr lang="zh-CN" altLang="en-US" sz="1800" dirty="0"/>
          </a:p>
        </p:txBody>
      </p:sp>
      <p:sp>
        <p:nvSpPr>
          <p:cNvPr id="100" name="Text Box 44"/>
          <p:cNvSpPr txBox="1">
            <a:spLocks noChangeArrowheads="1"/>
          </p:cNvSpPr>
          <p:nvPr/>
        </p:nvSpPr>
        <p:spPr bwMode="auto">
          <a:xfrm>
            <a:off x="6377456" y="2030774"/>
            <a:ext cx="2602607" cy="121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/>
            <a:r>
              <a:rPr lang="zh-CN" altLang="en-US" sz="1800" dirty="0"/>
              <a:t>质量变异性较大，</a:t>
            </a: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到场合格，应用时不合格</a:t>
            </a:r>
            <a:endParaRPr lang="en-US" altLang="zh-CN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just"/>
            <a:r>
              <a:rPr lang="zh-CN" altLang="en-US" sz="1800" dirty="0"/>
              <a:t>软化点、延度不断下降</a:t>
            </a:r>
            <a:endParaRPr lang="zh-CN" altLang="en-US" sz="18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339420" y="1700808"/>
            <a:ext cx="2816596" cy="1678669"/>
            <a:chOff x="459420" y="2428886"/>
            <a:chExt cx="2816596" cy="1678669"/>
          </a:xfrm>
        </p:grpSpPr>
        <p:pic>
          <p:nvPicPr>
            <p:cNvPr id="10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20" y="2428886"/>
              <a:ext cx="1387156" cy="167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479" y="2431155"/>
              <a:ext cx="998537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右箭头 9"/>
            <p:cNvSpPr/>
            <p:nvPr/>
          </p:nvSpPr>
          <p:spPr>
            <a:xfrm>
              <a:off x="1805552" y="3136445"/>
              <a:ext cx="532071" cy="263549"/>
            </a:xfrm>
            <a:prstGeom prst="rightArrow">
              <a:avLst/>
            </a:prstGeom>
            <a:solidFill>
              <a:srgbClr val="00B05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1" name="图表 20"/>
          <p:cNvGraphicFramePr/>
          <p:nvPr/>
        </p:nvGraphicFramePr>
        <p:xfrm>
          <a:off x="2483768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2" name="圆角矩形 21"/>
          <p:cNvSpPr/>
          <p:nvPr/>
        </p:nvSpPr>
        <p:spPr>
          <a:xfrm>
            <a:off x="323528" y="1052736"/>
            <a:ext cx="7488832" cy="45308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22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413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800" b="1" dirty="0">
                <a:solidFill>
                  <a:srgbClr val="FF0000"/>
                </a:solidFill>
                <a:latin typeface="+mn-ea"/>
              </a:rPr>
              <a:t>技术缺陷</a:t>
            </a:r>
            <a:r>
              <a:rPr lang="en-US" altLang="zh-CN" sz="1800" b="1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</a:rPr>
              <a:t>：高分子材料的热力学不稳定原理， </a:t>
            </a:r>
            <a:r>
              <a:rPr lang="en-US" altLang="zh-CN" sz="1800" b="1" dirty="0" smtClean="0">
                <a:solidFill>
                  <a:srgbClr val="FF0000"/>
                </a:solidFill>
                <a:latin typeface="+mn-ea"/>
              </a:rPr>
              <a:t>SBS</a:t>
            </a:r>
            <a:r>
              <a:rPr lang="zh-CN" altLang="en-US" sz="1800" b="1" dirty="0">
                <a:solidFill>
                  <a:srgbClr val="FF0000"/>
                </a:solidFill>
                <a:latin typeface="+mn-ea"/>
              </a:rPr>
              <a:t>改性沥青热分解</a:t>
            </a:r>
            <a:endParaRPr lang="zh-CN" altLang="en-US" sz="1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1.3</a:t>
            </a:r>
            <a:r>
              <a:rPr lang="zh-CN" altLang="en-US" b="1" dirty="0" smtClean="0">
                <a:solidFill>
                  <a:schemeClr val="tx1"/>
                </a:solidFill>
              </a:rPr>
              <a:t>“湿法”</a:t>
            </a:r>
            <a:r>
              <a:rPr lang="zh-CN" altLang="en-US" b="1" dirty="0">
                <a:solidFill>
                  <a:schemeClr val="tx1"/>
                </a:solidFill>
              </a:rPr>
              <a:t>改性技术存在的问题</a:t>
            </a:r>
            <a:endParaRPr lang="zh-CN" altLang="en-US" sz="1865" b="1" dirty="0">
              <a:solidFill>
                <a:schemeClr val="tx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23528" y="1052736"/>
            <a:ext cx="6336704" cy="45308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22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413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800" b="1" dirty="0">
                <a:solidFill>
                  <a:srgbClr val="FF0000"/>
                </a:solidFill>
                <a:latin typeface="+mn-ea"/>
              </a:rPr>
              <a:t>质量管理问题</a:t>
            </a:r>
            <a:r>
              <a:rPr lang="en-US" altLang="zh-CN" sz="18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1800" b="1" dirty="0">
                <a:solidFill>
                  <a:srgbClr val="FF0000"/>
                </a:solidFill>
                <a:latin typeface="+mn-ea"/>
              </a:rPr>
              <a:t>：  类似“三聚氰胺”的改性沥青指标调配化</a:t>
            </a:r>
            <a:endParaRPr lang="zh-CN" altLang="en-US" sz="1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571472" y="1714488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8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/>
                </a:solidFill>
              </a:rPr>
              <a:t>低价低质基质沥青、</a:t>
            </a:r>
            <a:r>
              <a:rPr lang="en-US" altLang="zh-CN" dirty="0">
                <a:solidFill>
                  <a:schemeClr val="tx1"/>
                </a:solidFill>
              </a:rPr>
              <a:t>SBS</a:t>
            </a:r>
            <a:r>
              <a:rPr lang="zh-CN" altLang="en-US" dirty="0">
                <a:solidFill>
                  <a:schemeClr val="tx1"/>
                </a:solidFill>
              </a:rPr>
              <a:t>改性剂用量不足、</a:t>
            </a:r>
            <a:r>
              <a:rPr lang="zh-CN" altLang="zh-CN" dirty="0">
                <a:solidFill>
                  <a:schemeClr val="tx1"/>
                </a:solidFill>
              </a:rPr>
              <a:t>用非</a:t>
            </a:r>
            <a:r>
              <a:rPr lang="en-US" altLang="zh-CN" dirty="0">
                <a:solidFill>
                  <a:schemeClr val="tx1"/>
                </a:solidFill>
              </a:rPr>
              <a:t>SBS</a:t>
            </a:r>
            <a:r>
              <a:rPr lang="zh-CN" altLang="zh-CN" dirty="0">
                <a:solidFill>
                  <a:schemeClr val="tx1"/>
                </a:solidFill>
              </a:rPr>
              <a:t>改性剂调配</a:t>
            </a:r>
            <a:r>
              <a:rPr lang="en-US" altLang="zh-CN" dirty="0">
                <a:solidFill>
                  <a:schemeClr val="tx1"/>
                </a:solidFill>
              </a:rPr>
              <a:t>SBS</a:t>
            </a:r>
            <a:r>
              <a:rPr lang="zh-CN" altLang="zh-CN" dirty="0">
                <a:solidFill>
                  <a:schemeClr val="tx1"/>
                </a:solidFill>
              </a:rPr>
              <a:t>改性沥青指标</a:t>
            </a:r>
            <a:r>
              <a:rPr lang="zh-CN" altLang="en-US" dirty="0">
                <a:solidFill>
                  <a:schemeClr val="tx1"/>
                </a:solidFill>
              </a:rPr>
              <a:t>。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/>
                </a:solidFill>
              </a:rPr>
              <a:t>橡胶粉、岩沥青、废塑料、</a:t>
            </a:r>
            <a:r>
              <a:rPr lang="en-US" altLang="zh-CN" dirty="0">
                <a:solidFill>
                  <a:schemeClr val="tx1"/>
                </a:solidFill>
              </a:rPr>
              <a:t>EBS</a:t>
            </a:r>
            <a:r>
              <a:rPr lang="zh-CN" altLang="en-US" dirty="0">
                <a:solidFill>
                  <a:schemeClr val="tx1"/>
                </a:solidFill>
              </a:rPr>
              <a:t>、增延剂、增强剂（提高软化点）等五花八门的调配助剂。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21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4752"/>
            <a:ext cx="2533489" cy="207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0" r="60089"/>
          <a:stretch>
            <a:fillRect/>
          </a:stretch>
        </p:blipFill>
        <p:spPr bwMode="auto">
          <a:xfrm>
            <a:off x="4648172" y="3714752"/>
            <a:ext cx="3048000" cy="207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69"/>
          <p:cNvSpPr txBox="1">
            <a:spLocks noChangeArrowheads="1"/>
          </p:cNvSpPr>
          <p:nvPr/>
        </p:nvSpPr>
        <p:spPr bwMode="auto">
          <a:xfrm>
            <a:off x="1403648" y="5939574"/>
            <a:ext cx="6840395" cy="507831"/>
          </a:xfrm>
          <a:prstGeom prst="rect">
            <a:avLst/>
          </a:prstGeom>
          <a:noFill/>
          <a:ln w="6350" cap="rnd" algn="ctr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某高速改性沥青指标合格，但混合料发散，改性沥青中存在不溶物。</a:t>
            </a:r>
            <a:endParaRPr lang="en-US" altLang="zh-CN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tx1"/>
                </a:solidFill>
              </a:rPr>
              <a:t>1.3</a:t>
            </a:r>
            <a:r>
              <a:rPr lang="zh-CN" altLang="en-US" b="1" dirty="0">
                <a:solidFill>
                  <a:schemeClr val="tx1"/>
                </a:solidFill>
              </a:rPr>
              <a:t>“湿法”改性技术存在的问题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23528" y="1052736"/>
            <a:ext cx="4752528" cy="45308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22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413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  <a:latin typeface="+mn-ea"/>
              </a:rPr>
              <a:t>质量管理问题</a:t>
            </a:r>
            <a:r>
              <a:rPr lang="en-US" altLang="zh-CN" sz="18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1800" b="1" dirty="0">
                <a:solidFill>
                  <a:schemeClr val="tx1"/>
                </a:solidFill>
                <a:latin typeface="+mn-ea"/>
              </a:rPr>
              <a:t>：  拌合站使用过程监管困难</a:t>
            </a:r>
            <a:endParaRPr lang="zh-CN" altLang="en-US" sz="18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" y="1632200"/>
            <a:ext cx="8305799" cy="249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9"/>
          <p:cNvSpPr txBox="1">
            <a:spLocks noChangeArrowheads="1"/>
          </p:cNvSpPr>
          <p:nvPr/>
        </p:nvSpPr>
        <p:spPr bwMode="auto">
          <a:xfrm>
            <a:off x="363219" y="1632201"/>
            <a:ext cx="8305800" cy="3443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3400" indent="-533400"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SBS</a:t>
            </a:r>
            <a:r>
              <a:rPr lang="zh-CN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改性沥青与基质沥青共用一个沥青池，泵送至各自罐中并排放置，“混用” 盲区</a:t>
            </a:r>
            <a:endParaRPr lang="en-US" altLang="zh-CN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2" cstate="print"/>
          <a:srcRect r="33542"/>
          <a:stretch>
            <a:fillRect/>
          </a:stretch>
        </p:blipFill>
        <p:spPr>
          <a:xfrm>
            <a:off x="2006996" y="4377651"/>
            <a:ext cx="5018245" cy="250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9"/>
          <p:cNvSpPr txBox="1">
            <a:spLocks noChangeArrowheads="1"/>
          </p:cNvSpPr>
          <p:nvPr/>
        </p:nvSpPr>
        <p:spPr bwMode="auto">
          <a:xfrm>
            <a:off x="2006996" y="4377651"/>
            <a:ext cx="5018245" cy="3443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533400" indent="-533400" algn="ctr">
              <a:lnSpc>
                <a:spcPct val="110000"/>
              </a:lnSpc>
              <a:spcBef>
                <a:spcPct val="50000"/>
              </a:spcBef>
              <a:defRPr sz="16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改性沥青的正确使用由十个阀门控制，监管困难</a:t>
            </a:r>
            <a:endParaRPr lang="en-US" altLang="zh-C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ags/tag4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ags/tag5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ags/tag6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主题​​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65B0"/>
      </a:accent1>
      <a:accent2>
        <a:srgbClr val="00B0F0"/>
      </a:accent2>
      <a:accent3>
        <a:srgbClr val="0084B4"/>
      </a:accent3>
      <a:accent4>
        <a:srgbClr val="92D050"/>
      </a:accent4>
      <a:accent5>
        <a:srgbClr val="FFC000"/>
      </a:accent5>
      <a:accent6>
        <a:srgbClr val="FF0000"/>
      </a:accent6>
      <a:hlink>
        <a:srgbClr val="0000FF"/>
      </a:hlink>
      <a:folHlink>
        <a:srgbClr val="595959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15875">
          <a:solidFill>
            <a:schemeClr val="accent1"/>
          </a:solidFill>
        </a:ln>
      </a:spPr>
      <a:bodyPr anchor="ctr"/>
      <a:lstStyle>
        <a:defPPr algn="ctr">
          <a:defRPr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基本">
  <a:themeElements>
    <a:clrScheme name="基本 4">
      <a:dk1>
        <a:srgbClr val="000000"/>
      </a:dk1>
      <a:lt1>
        <a:srgbClr val="FFFFFF"/>
      </a:lt1>
      <a:dk2>
        <a:srgbClr val="185E25"/>
      </a:dk2>
      <a:lt2>
        <a:srgbClr val="808080"/>
      </a:lt2>
      <a:accent1>
        <a:srgbClr val="80CB35"/>
      </a:accent1>
      <a:accent2>
        <a:srgbClr val="518CD3"/>
      </a:accent2>
      <a:accent3>
        <a:srgbClr val="FFFFFF"/>
      </a:accent3>
      <a:accent4>
        <a:srgbClr val="000000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基本">
      <a:majorFont>
        <a:latin typeface="黑体"/>
        <a:ea typeface="黑体"/>
        <a:cs typeface=""/>
      </a:majorFont>
      <a:minorFont>
        <a:latin typeface="仿宋_GB2312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基本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基本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基本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基本 4">
        <a:dk1>
          <a:srgbClr val="000000"/>
        </a:dk1>
        <a:lt1>
          <a:srgbClr val="FFFFFF"/>
        </a:lt1>
        <a:dk2>
          <a:srgbClr val="185E25"/>
        </a:dk2>
        <a:lt2>
          <a:srgbClr val="808080"/>
        </a:lt2>
        <a:accent1>
          <a:srgbClr val="80CB35"/>
        </a:accent1>
        <a:accent2>
          <a:srgbClr val="518CD3"/>
        </a:accent2>
        <a:accent3>
          <a:srgbClr val="FFFFFF"/>
        </a:accent3>
        <a:accent4>
          <a:srgbClr val="000000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2326</Words>
  <Application>WPS 演示</Application>
  <PresentationFormat>全屏显示(4:3)</PresentationFormat>
  <Paragraphs>373</Paragraphs>
  <Slides>22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Impact</vt:lpstr>
      <vt:lpstr>Times New Roman</vt:lpstr>
      <vt:lpstr>仿宋_GB2312</vt:lpstr>
      <vt:lpstr>黑体</vt:lpstr>
      <vt:lpstr>仿宋_GB2312</vt:lpstr>
      <vt:lpstr>Arial Unicode MS</vt:lpstr>
      <vt:lpstr>Times New Roman</vt:lpstr>
      <vt:lpstr>Arial</vt:lpstr>
      <vt:lpstr>仿宋</vt:lpstr>
      <vt:lpstr>1_Office 主题​​</vt:lpstr>
      <vt:lpstr>1_基本</vt:lpstr>
      <vt:lpstr>PowerPoint 演示文稿</vt:lpstr>
      <vt:lpstr>1.1 行业背景及需求分析</vt:lpstr>
      <vt:lpstr>1.2 SBS改性沥青技术简介</vt:lpstr>
      <vt:lpstr>1.2 SBS改性沥青技术简介</vt:lpstr>
      <vt:lpstr>1.3 “湿法”改性技术存在的问题</vt:lpstr>
      <vt:lpstr>1.3“湿法”改性技术存在的问题</vt:lpstr>
      <vt:lpstr>1.3“湿法”改性技术存在的问题</vt:lpstr>
      <vt:lpstr>1.3“湿法”改性技术存在的问题</vt:lpstr>
      <vt:lpstr>1.3“湿法”改性技术存在的问题</vt:lpstr>
      <vt:lpstr>1.4 交通部改性沥青抽查反映出的问题</vt:lpstr>
      <vt:lpstr>1.7 改性沥青问题导致的工程后果</vt:lpstr>
      <vt:lpstr>1.7 改性沥青问题导致的工程后果</vt:lpstr>
      <vt:lpstr>2.1 湿法改性问题的根源及解决思路</vt:lpstr>
      <vt:lpstr>2.3干法SBS性能系统性验证——熔融性</vt:lpstr>
      <vt:lpstr>2.3干法SBS性能系统性验证——同SBS用量的性能比较</vt:lpstr>
      <vt:lpstr>2.6 工程时间</vt:lpstr>
      <vt:lpstr>4.1 施工工艺</vt:lpstr>
      <vt:lpstr>4.1 施工工艺</vt:lpstr>
      <vt:lpstr>5 总结</vt:lpstr>
      <vt:lpstr>5 总结</vt:lpstr>
      <vt:lpstr> 干法SBS改性的技术认可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HG000650</dc:title>
  <dc:creator>XB</dc:creator>
  <cp:lastModifiedBy>Administrator</cp:lastModifiedBy>
  <cp:revision>857</cp:revision>
  <dcterms:created xsi:type="dcterms:W3CDTF">2016-03-10T07:57:00Z</dcterms:created>
  <dcterms:modified xsi:type="dcterms:W3CDTF">2018-01-31T02:07:54Z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